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3"/>
  </p:notesMasterIdLst>
  <p:sldIdLst>
    <p:sldId id="27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 id="274" r:id="rId22"/>
  </p:sldIdLst>
  <p:sldSz cx="18288000" cy="10287000"/>
  <p:notesSz cx="6858000" cy="9144000"/>
  <p:embeddedFontLst>
    <p:embeddedFont>
      <p:font typeface="Arimo Bold" panose="020B0604020202020204" charset="0"/>
      <p:regular r:id="rId24"/>
    </p:embeddedFont>
    <p:embeddedFont>
      <p:font typeface="Assistant" panose="020B0604020202020204" charset="0"/>
      <p:regular r:id="rId25"/>
      <p:bold r:id="rId26"/>
    </p:embeddedFont>
    <p:embeddedFont>
      <p:font typeface="Calibri" panose="020F0502020204030204" pitchFamily="34" charset="0"/>
      <p:regular r:id="rId27"/>
      <p:bold r:id="rId28"/>
      <p:italic r:id="rId29"/>
      <p:boldItalic r:id="rId30"/>
    </p:embeddedFont>
    <p:embeddedFont>
      <p:font typeface="Calibri (MS)" panose="020B0604020202020204" charset="0"/>
      <p:regular r:id="rId31"/>
    </p:embeddedFont>
    <p:embeddedFont>
      <p:font typeface="Calibri (MS) Bold" panose="020B0604020202020204" charset="0"/>
      <p:regular r:id="rId32"/>
    </p:embeddedFont>
    <p:embeddedFont>
      <p:font typeface="Roboto" panose="020B0604020202020204" charset="0"/>
      <p:regular r:id="rId33"/>
      <p:bold r:id="rId34"/>
      <p:italic r:id="rId35"/>
      <p:boldItalic r:id="rId36"/>
    </p:embeddedFont>
    <p:embeddedFont>
      <p:font typeface="Roboto Bold" panose="020B0604020202020204" charset="0"/>
      <p:regular r:id="rId37"/>
      <p:bold r:id="rId38"/>
    </p:embeddedFont>
    <p:embeddedFont>
      <p:font typeface="Roboto Slab" panose="020B0604020202020204" charset="0"/>
      <p:regular r:id="rId39"/>
      <p:bold r:id="rId40"/>
    </p:embeddedFont>
    <p:embeddedFont>
      <p:font typeface="Roboto Slab Bold" panose="020B0604020202020204" charset="0"/>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6082" autoAdjust="0"/>
  </p:normalViewPr>
  <p:slideViewPr>
    <p:cSldViewPr>
      <p:cViewPr varScale="1">
        <p:scale>
          <a:sx n="51" d="100"/>
          <a:sy n="51" d="100"/>
        </p:scale>
        <p:origin x="1914" y="7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Hello Everyone | my name | </a:t>
            </a:r>
            <a:r>
              <a:rPr lang="en-US" b="1" dirty="0"/>
              <a:t>partner |</a:t>
            </a:r>
            <a:r>
              <a:rPr lang="en-US" dirty="0"/>
              <a:t>we will </a:t>
            </a:r>
            <a:r>
              <a:rPr lang="en-US" b="1" dirty="0"/>
              <a:t>introduce</a:t>
            </a:r>
            <a:r>
              <a:rPr lang="en-US" dirty="0"/>
              <a:t> our topic:</a:t>
            </a:r>
          </a:p>
          <a:p>
            <a:r>
              <a:rPr lang="en-US" b="1" dirty="0"/>
              <a:t> </a:t>
            </a:r>
          </a:p>
          <a:p>
            <a:r>
              <a:rPr lang="en-US" b="1" dirty="0"/>
              <a:t>- Temporal</a:t>
            </a:r>
            <a:r>
              <a:rPr lang="en-US" dirty="0"/>
              <a:t> </a:t>
            </a:r>
            <a:r>
              <a:rPr lang="en-US" b="1" dirty="0"/>
              <a:t>identification</a:t>
            </a:r>
            <a:r>
              <a:rPr lang="en-US" dirty="0"/>
              <a:t> </a:t>
            </a:r>
            <a:r>
              <a:rPr lang="en-US" b="1" dirty="0"/>
              <a:t>of</a:t>
            </a:r>
            <a:r>
              <a:rPr lang="en-US" dirty="0"/>
              <a:t> </a:t>
            </a:r>
            <a:r>
              <a:rPr lang="en-US" b="1" dirty="0"/>
              <a:t>influential</a:t>
            </a:r>
            <a:r>
              <a:rPr lang="en-US" dirty="0"/>
              <a:t> </a:t>
            </a:r>
            <a:r>
              <a:rPr lang="en-US" b="1" dirty="0"/>
              <a:t>nodes</a:t>
            </a:r>
            <a:r>
              <a:rPr lang="en-US" dirty="0"/>
              <a:t> </a:t>
            </a:r>
            <a:r>
              <a:rPr lang="en-US" b="1" dirty="0"/>
              <a:t>in</a:t>
            </a:r>
            <a:r>
              <a:rPr lang="en-US" dirty="0"/>
              <a:t> </a:t>
            </a:r>
            <a:r>
              <a:rPr lang="en-US" b="1" dirty="0"/>
              <a:t>complex</a:t>
            </a:r>
            <a:r>
              <a:rPr lang="en-US" dirty="0"/>
              <a:t> </a:t>
            </a:r>
            <a:r>
              <a:rPr lang="en-US" b="1" dirty="0"/>
              <a:t>citation</a:t>
            </a:r>
            <a:r>
              <a:rPr lang="en-US" dirty="0"/>
              <a:t> </a:t>
            </a:r>
            <a:r>
              <a:rPr lang="en-US" b="1" dirty="0"/>
              <a:t>networks</a:t>
            </a:r>
            <a:r>
              <a:rPr lang="en-US" dirty="0"/>
              <a:t>.</a:t>
            </a:r>
          </a:p>
          <a:p>
            <a:endParaRPr lang="en-US" dirty="0"/>
          </a:p>
          <a:p>
            <a:r>
              <a:rPr lang="en-US" dirty="0"/>
              <a:t>- Lets start with an </a:t>
            </a:r>
            <a:r>
              <a:rPr lang="en-US" b="1" dirty="0"/>
              <a:t>introduction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US" dirty="0"/>
              <a:t>We will start with first two models: Classic Gravity Model and Local Gravity Model. </a:t>
            </a:r>
          </a:p>
          <a:p>
            <a:pPr rtl="0"/>
            <a:br>
              <a:rPr lang="en-US" dirty="0"/>
            </a:br>
            <a:r>
              <a:rPr lang="en-US" dirty="0"/>
              <a:t>Lets look at Classic Gravity Model and understand the formula, because we will meet the same </a:t>
            </a:r>
            <a:r>
              <a:rPr lang="en-US" sz="1200" b="0" i="0" kern="1200" dirty="0">
                <a:solidFill>
                  <a:schemeClr val="tx1"/>
                </a:solidFill>
                <a:effectLst/>
                <a:latin typeface="+mn-lt"/>
                <a:ea typeface="+mn-ea"/>
                <a:cs typeface="+mn-cs"/>
              </a:rPr>
              <a:t>principle</a:t>
            </a:r>
            <a:r>
              <a:rPr lang="ru-RU"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following models. </a:t>
            </a:r>
          </a:p>
          <a:p>
            <a:pPr rtl="0"/>
            <a:endParaRPr lang="en-US" sz="1200" b="0" i="0" kern="1200" dirty="0">
              <a:solidFill>
                <a:schemeClr val="tx1"/>
              </a:solidFill>
              <a:effectLst/>
              <a:latin typeface="+mn-lt"/>
              <a:ea typeface="+mn-ea"/>
              <a:cs typeface="+mn-cs"/>
            </a:endParaRPr>
          </a:p>
          <a:p>
            <a:pPr rtl="0"/>
            <a:r>
              <a:rPr lang="en-US" dirty="0"/>
              <a:t>In this model, </a:t>
            </a:r>
            <a:r>
              <a:rPr lang="en-US" b="0" dirty="0"/>
              <a:t>k</a:t>
            </a:r>
            <a:r>
              <a:rPr lang="en-US" dirty="0"/>
              <a:t> represents the node degree, and </a:t>
            </a:r>
            <a:r>
              <a:rPr lang="en-US" b="0" dirty="0" err="1"/>
              <a:t>dist</a:t>
            </a:r>
            <a:r>
              <a:rPr lang="en-US" dirty="0"/>
              <a:t> is the shortest distance between nodes. The influence </a:t>
            </a:r>
            <a:r>
              <a:rPr lang="en-US" b="0" dirty="0"/>
              <a:t>G</a:t>
            </a:r>
            <a:r>
              <a:rPr lang="en-US" dirty="0"/>
              <a:t> of a node </a:t>
            </a:r>
            <a:r>
              <a:rPr lang="en-US" b="0" dirty="0" err="1"/>
              <a:t>i</a:t>
            </a:r>
            <a:r>
              <a:rPr lang="en-US" dirty="0"/>
              <a:t> is calculated as the sum of the products of node degrees, divided by the square of the shortest distance between them.</a:t>
            </a:r>
          </a:p>
          <a:p>
            <a:pPr rtl="0"/>
            <a:endParaRPr lang="en-US" sz="1200" b="0" i="0" kern="1200" dirty="0">
              <a:solidFill>
                <a:schemeClr val="tx1"/>
              </a:solidFill>
              <a:effectLst/>
              <a:latin typeface="+mn-lt"/>
              <a:ea typeface="+mn-ea"/>
              <a:cs typeface="+mn-cs"/>
            </a:endParaRPr>
          </a:p>
          <a:p>
            <a:pPr rtl="0"/>
            <a:r>
              <a:rPr lang="en-US" dirty="0"/>
              <a:t>In the </a:t>
            </a:r>
            <a:r>
              <a:rPr lang="en-US" b="0" dirty="0"/>
              <a:t>Local Gravity Model</a:t>
            </a:r>
            <a:r>
              <a:rPr lang="en-US" dirty="0"/>
              <a:t>, the sum is not calculated over the entire network but only for nodes within a </a:t>
            </a:r>
            <a:r>
              <a:rPr lang="en-US" b="0" dirty="0"/>
              <a:t>truncation radius R.</a:t>
            </a:r>
            <a:r>
              <a:rPr lang="en-US" sz="1200" b="0" i="0" kern="1200" dirty="0">
                <a:solidFill>
                  <a:schemeClr val="tx1"/>
                </a:solidFill>
                <a:effectLst/>
                <a:latin typeface="+mn-lt"/>
                <a:ea typeface="+mn-ea"/>
                <a:cs typeface="+mn-cs"/>
              </a:rPr>
              <a:t> This model tries to find the balance between local and global effect.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next model we will consider is the </a:t>
            </a:r>
            <a:r>
              <a:rPr lang="en-US" b="0" dirty="0"/>
              <a:t>Effective Distance Gravity Model</a:t>
            </a:r>
            <a:r>
              <a:rPr lang="en-US" dirty="0"/>
              <a:t>. Its main goal is also </a:t>
            </a:r>
            <a:r>
              <a:rPr lang="en-US" b="1" dirty="0"/>
              <a:t>to determine a node's influence score</a:t>
            </a:r>
            <a:r>
              <a:rPr lang="en-US" dirty="0"/>
              <a:t>, but instead of using Euclidean distance, it relies on </a:t>
            </a:r>
            <a:r>
              <a:rPr lang="en-US" b="0" dirty="0"/>
              <a:t>Effective Distance</a:t>
            </a:r>
            <a:r>
              <a:rPr lang="en-US" dirty="0"/>
              <a:t>.</a:t>
            </a:r>
          </a:p>
          <a:p>
            <a:endParaRPr lang="en-US" dirty="0"/>
          </a:p>
          <a:p>
            <a:r>
              <a:rPr lang="en-US" dirty="0"/>
              <a:t>Effective Distance is derived from probability, unlike Euclidean distance, which focuses only on static distances and </a:t>
            </a:r>
            <a:r>
              <a:rPr lang="en-US" b="1" dirty="0"/>
              <a:t>cannot effectively capture the hidden structure of the network</a:t>
            </a:r>
            <a:r>
              <a:rPr lang="en-US" dirty="0"/>
              <a:t>. To address this limitation, the model uses probability-based calculation.</a:t>
            </a:r>
          </a:p>
          <a:p>
            <a:endParaRPr lang="en-US" dirty="0"/>
          </a:p>
          <a:p>
            <a:r>
              <a:rPr lang="en-US" dirty="0"/>
              <a:t>Originally, this model was developed for studying </a:t>
            </a:r>
            <a:r>
              <a:rPr lang="en-US" b="0" dirty="0"/>
              <a:t>epidemic models</a:t>
            </a:r>
            <a:r>
              <a:rPr lang="en-US" dirty="0"/>
              <a:t>, </a:t>
            </a:r>
            <a:r>
              <a:rPr lang="en-US" b="1" dirty="0"/>
              <a:t>where probability helps to reveal </a:t>
            </a:r>
            <a:r>
              <a:rPr lang="en-US" dirty="0"/>
              <a:t>the network’s hidden structure.</a:t>
            </a:r>
          </a:p>
          <a:p>
            <a:pPr rt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US" dirty="0"/>
              <a:t>The effective distance from node m to n that are directly connected is calculated using the formula …. Where P is the probability of moving from node m to n. </a:t>
            </a:r>
          </a:p>
          <a:p>
            <a:pPr rtl="0"/>
            <a:endParaRPr lang="en-US" dirty="0"/>
          </a:p>
          <a:p>
            <a:pPr rtl="0"/>
            <a:r>
              <a:rPr lang="en-US" dirty="0"/>
              <a:t>The probability P can be found by the following way … where a is the adjacency matrix element and k is the out-degree of the node m.  (a is 1 if nodes are connected, otherwise 0).</a:t>
            </a:r>
          </a:p>
          <a:p>
            <a:pPr rt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logarithmic transformation to the probabilities,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high-probability edges become shorter distances, while low-probability edges become longer. </a:t>
            </a:r>
          </a:p>
          <a:p>
            <a:pPr rtl="0"/>
            <a:endParaRPr lang="en-US" dirty="0"/>
          </a:p>
          <a:p>
            <a:pPr rtl="0"/>
            <a:r>
              <a:rPr lang="en-US" dirty="0"/>
              <a:t>For nodes that are not directly connected, the </a:t>
            </a:r>
            <a:r>
              <a:rPr lang="en-US" b="0" dirty="0"/>
              <a:t>effective</a:t>
            </a:r>
            <a:r>
              <a:rPr lang="en-US" b="1" dirty="0"/>
              <a:t> </a:t>
            </a:r>
            <a:r>
              <a:rPr lang="en-US" b="0" dirty="0"/>
              <a:t>distance</a:t>
            </a:r>
            <a:r>
              <a:rPr lang="en-US" dirty="0"/>
              <a:t> is calculated transitively by summing the effective distances along the shortest path.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Effective Distance Gravity Model is well-suited for analyzing directed networks. </a:t>
            </a:r>
          </a:p>
          <a:p>
            <a:endParaRPr lang="en-US" dirty="0"/>
          </a:p>
          <a:p>
            <a:r>
              <a:rPr lang="en-US" dirty="0"/>
              <a:t>The Euclidean distance between the nodes will be the same because it is a non-directional distance measurement. </a:t>
            </a:r>
          </a:p>
          <a:p>
            <a:endParaRPr lang="en-US" dirty="0"/>
          </a:p>
          <a:p>
            <a:r>
              <a:rPr lang="en-US" dirty="0"/>
              <a:t>The effective distance is asymmetric, meaning that the distance from M to N is not the same as from N to M. This asymmetry comes from the differences in transition probabilities in different directions.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During the </a:t>
            </a:r>
            <a:r>
              <a:rPr lang="en-US" b="1" dirty="0"/>
              <a:t>background</a:t>
            </a:r>
            <a:r>
              <a:rPr lang="en-US" dirty="0"/>
              <a:t> | </a:t>
            </a:r>
            <a:r>
              <a:rPr lang="en-US" b="1" dirty="0"/>
              <a:t>small</a:t>
            </a:r>
            <a:r>
              <a:rPr lang="en-US" dirty="0"/>
              <a:t> portion types |</a:t>
            </a:r>
            <a:r>
              <a:rPr lang="en-US" b="1" dirty="0"/>
              <a:t>as you might guess - </a:t>
            </a:r>
            <a:r>
              <a:rPr lang="en-US" dirty="0"/>
              <a:t>choose to </a:t>
            </a:r>
            <a:r>
              <a:rPr lang="en-US" b="1" dirty="0"/>
              <a:t>omit</a:t>
            </a:r>
            <a:r>
              <a:rPr lang="en-US" dirty="0"/>
              <a:t> from this presentation |because focus our network</a:t>
            </a:r>
          </a:p>
          <a:p>
            <a:r>
              <a:rPr lang="en-US" b="1" dirty="0"/>
              <a:t>Our idea focus</a:t>
            </a:r>
            <a:r>
              <a:rPr lang="en-US" dirty="0"/>
              <a:t> on 3 relevant for </a:t>
            </a:r>
            <a:r>
              <a:rPr lang="en-US" b="1" dirty="0"/>
              <a:t>citation</a:t>
            </a:r>
            <a:r>
              <a:rPr lang="en-US" dirty="0"/>
              <a:t>.</a:t>
            </a:r>
          </a:p>
          <a:p>
            <a:r>
              <a:rPr lang="en-US" b="1" dirty="0"/>
              <a:t>Our ideas | Gravity Models | </a:t>
            </a:r>
            <a:r>
              <a:rPr lang="en-US" dirty="0"/>
              <a:t>in a network </a:t>
            </a:r>
            <a:r>
              <a:rPr lang="en-US" b="1" dirty="0"/>
              <a:t>growing</a:t>
            </a:r>
            <a:r>
              <a:rPr lang="en-US" dirty="0"/>
              <a:t> throughout </a:t>
            </a:r>
            <a:r>
              <a:rPr lang="en-US" b="1" dirty="0"/>
              <a:t>timestamps.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0" i="0" dirty="0">
                <a:solidFill>
                  <a:srgbClr val="333333"/>
                </a:solidFill>
                <a:effectLst/>
                <a:latin typeface="Assistant" pitchFamily="2" charset="-79"/>
                <a:cs typeface="Assistant" pitchFamily="2" charset="-79"/>
              </a:rPr>
              <a:t>Diagram | discuss the process </a:t>
            </a:r>
          </a:p>
          <a:p>
            <a:r>
              <a:rPr lang="en-US" b="0" i="0" dirty="0">
                <a:solidFill>
                  <a:srgbClr val="333333"/>
                </a:solidFill>
                <a:effectLst/>
                <a:latin typeface="Assistant" pitchFamily="2" charset="-79"/>
                <a:cs typeface="Assistant" pitchFamily="2" charset="-79"/>
              </a:rPr>
              <a:t>process </a:t>
            </a:r>
            <a:r>
              <a:rPr lang="en-US" b="0" i="0" dirty="0" err="1">
                <a:solidFill>
                  <a:srgbClr val="333333"/>
                </a:solidFill>
                <a:effectLst/>
                <a:latin typeface="Assistant" pitchFamily="2" charset="-79"/>
                <a:cs typeface="Assistant" pitchFamily="2" charset="-79"/>
              </a:rPr>
              <a:t>devided</a:t>
            </a:r>
            <a:r>
              <a:rPr lang="en-US" b="0" i="0" dirty="0">
                <a:solidFill>
                  <a:srgbClr val="333333"/>
                </a:solidFill>
                <a:effectLst/>
                <a:latin typeface="Assistant" pitchFamily="2" charset="-79"/>
                <a:cs typeface="Assistant" pitchFamily="2" charset="-79"/>
              </a:rPr>
              <a:t> 3 steps</a:t>
            </a:r>
          </a:p>
          <a:p>
            <a:r>
              <a:rPr lang="en-US" b="0" i="0" dirty="0">
                <a:solidFill>
                  <a:srgbClr val="333333"/>
                </a:solidFill>
                <a:effectLst/>
                <a:latin typeface="Assistant" pitchFamily="2" charset="-79"/>
                <a:cs typeface="Assistant" pitchFamily="2" charset="-79"/>
              </a:rPr>
              <a:t>Preprocess</a:t>
            </a:r>
          </a:p>
          <a:p>
            <a:r>
              <a:rPr lang="en-US" b="0" i="0" dirty="0">
                <a:solidFill>
                  <a:srgbClr val="333333"/>
                </a:solidFill>
                <a:effectLst/>
                <a:latin typeface="Assistant" pitchFamily="2" charset="-79"/>
                <a:cs typeface="Assistant" pitchFamily="2" charset="-79"/>
              </a:rPr>
              <a:t>   direction of citation </a:t>
            </a:r>
          </a:p>
          <a:p>
            <a:r>
              <a:rPr lang="en-US" b="0" i="0" dirty="0">
                <a:solidFill>
                  <a:srgbClr val="333333"/>
                </a:solidFill>
                <a:effectLst/>
                <a:latin typeface="Assistant" pitchFamily="2" charset="-79"/>
                <a:cs typeface="Assistant" pitchFamily="2" charset="-79"/>
              </a:rPr>
              <a:t>   choose the timestamps | example ninety-eighty</a:t>
            </a:r>
          </a:p>
          <a:p>
            <a:r>
              <a:rPr lang="en-US" b="0" i="0" dirty="0">
                <a:solidFill>
                  <a:srgbClr val="333333"/>
                </a:solidFill>
                <a:effectLst/>
                <a:latin typeface="Assistant" pitchFamily="2" charset="-79"/>
                <a:cs typeface="Assistant" pitchFamily="2" charset="-79"/>
              </a:rPr>
              <a:t>   convert data set to directed graph | transpose if to switch direction of citation.</a:t>
            </a:r>
          </a:p>
          <a:p>
            <a:endParaRPr lang="en-US" b="0" i="0" dirty="0">
              <a:solidFill>
                <a:srgbClr val="333333"/>
              </a:solidFill>
              <a:effectLst/>
              <a:latin typeface="Assistant" pitchFamily="2" charset="-79"/>
              <a:cs typeface="Assistant" pitchFamily="2" charset="-79"/>
            </a:endParaRPr>
          </a:p>
          <a:p>
            <a:r>
              <a:rPr lang="en-US" b="0" i="0" dirty="0">
                <a:solidFill>
                  <a:srgbClr val="333333"/>
                </a:solidFill>
                <a:effectLst/>
                <a:latin typeface="Assistant" pitchFamily="2" charset="-79"/>
                <a:cs typeface="Assistant" pitchFamily="2" charset="-79"/>
              </a:rPr>
              <a:t>The second step revolves around computing the scores:</a:t>
            </a:r>
          </a:p>
          <a:p>
            <a:r>
              <a:rPr lang="en-US" b="0" i="0" dirty="0">
                <a:solidFill>
                  <a:srgbClr val="333333"/>
                </a:solidFill>
                <a:effectLst/>
                <a:latin typeface="Assistant" pitchFamily="2" charset="-79"/>
                <a:cs typeface="Assistant" pitchFamily="2" charset="-79"/>
              </a:rPr>
              <a:t>  choose models.</a:t>
            </a:r>
          </a:p>
          <a:p>
            <a:r>
              <a:rPr lang="en-US" b="0" i="0" dirty="0">
                <a:solidFill>
                  <a:srgbClr val="333333"/>
                </a:solidFill>
                <a:effectLst/>
                <a:latin typeface="Assistant" pitchFamily="2" charset="-79"/>
                <a:cs typeface="Assistant" pitchFamily="2" charset="-79"/>
              </a:rPr>
              <a:t>  compute parameters </a:t>
            </a:r>
          </a:p>
          <a:p>
            <a:r>
              <a:rPr lang="en-US" b="0" i="0" dirty="0">
                <a:solidFill>
                  <a:srgbClr val="333333"/>
                </a:solidFill>
                <a:effectLst/>
                <a:latin typeface="Assistant" pitchFamily="2" charset="-79"/>
                <a:cs typeface="Assistant" pitchFamily="2" charset="-79"/>
              </a:rPr>
              <a:t>  compute scores</a:t>
            </a:r>
          </a:p>
          <a:p>
            <a:endParaRPr lang="en-US" b="0" i="0" dirty="0">
              <a:solidFill>
                <a:srgbClr val="333333"/>
              </a:solidFill>
              <a:effectLst/>
              <a:latin typeface="Assistant" pitchFamily="2" charset="-79"/>
              <a:cs typeface="Assistant" pitchFamily="2" charset="-79"/>
            </a:endParaRPr>
          </a:p>
          <a:p>
            <a:r>
              <a:rPr lang="en-US" b="0" i="0" dirty="0" err="1">
                <a:solidFill>
                  <a:srgbClr val="333333"/>
                </a:solidFill>
                <a:effectLst/>
                <a:latin typeface="Assistant" pitchFamily="2" charset="-79"/>
                <a:cs typeface="Assistant" pitchFamily="2" charset="-79"/>
              </a:rPr>
              <a:t>Finaly</a:t>
            </a:r>
            <a:r>
              <a:rPr lang="en-US" b="0" i="0" dirty="0">
                <a:solidFill>
                  <a:srgbClr val="333333"/>
                </a:solidFill>
                <a:effectLst/>
                <a:latin typeface="Assistant" pitchFamily="2" charset="-79"/>
                <a:cs typeface="Assistant" pitchFamily="2" charset="-79"/>
              </a:rPr>
              <a:t> store the result in 3D array for analysis.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After obtaining the gravity models’ results, we are going to analyze how changes the node’s influence over the time. </a:t>
            </a:r>
          </a:p>
          <a:p>
            <a:endParaRPr lang="en-US" dirty="0"/>
          </a:p>
          <a:p>
            <a:r>
              <a:rPr lang="en-US" dirty="0"/>
              <a:t>The first approach is visualization of influence dynamics. We are going to create graphs of gravity model results for each node. X-axis will represent timestamps and y-axis reflects the influence score. </a:t>
            </a:r>
          </a:p>
          <a:p>
            <a:endParaRPr lang="en-US" dirty="0"/>
          </a:p>
          <a:p>
            <a:r>
              <a:rPr lang="en-US" dirty="0"/>
              <a:t>Increasing graphs will represent nodes whose influence grows.</a:t>
            </a:r>
          </a:p>
          <a:p>
            <a:r>
              <a:rPr lang="en-US" dirty="0"/>
              <a:t>Decreasing graphs, on the contrary, nodes with decreasing influence.</a:t>
            </a:r>
          </a:p>
          <a:p>
            <a:r>
              <a:rPr lang="en-US" dirty="0"/>
              <a:t>Constant graphs will show that the influence does not change.</a:t>
            </a:r>
          </a:p>
          <a:p>
            <a:r>
              <a:rPr lang="en-US" dirty="0"/>
              <a:t>And the last type will show that influence has increased and decreased over time.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Another approach is comparing results across different timestamps. We can use different statistical methods in order to measure the similarity or change in influence scores between one timestamp and another. </a:t>
            </a:r>
          </a:p>
          <a:p>
            <a:endParaRPr lang="en-US" dirty="0"/>
          </a:p>
          <a:p>
            <a:r>
              <a:rPr lang="en-US" dirty="0"/>
              <a:t>For example, if the correlation between timestamps is close to 0, it indicates changes in the influence scores.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One more possible way is to categorize nodes based on their level of influence within each timestamp. Our goal is to find out whether node transition between categories, what means changes in their influence. The</a:t>
            </a:r>
            <a:r>
              <a:rPr lang="ru-RU" dirty="0"/>
              <a:t> </a:t>
            </a:r>
            <a:r>
              <a:rPr lang="en-US" dirty="0"/>
              <a:t>optimal number of categories can be chosen during the analysis.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0267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problem – identify change | gain interest | loss </a:t>
            </a:r>
            <a:r>
              <a:rPr lang="en-US" dirty="0" err="1"/>
              <a:t>interes</a:t>
            </a:r>
            <a:r>
              <a:rPr lang="en-US" dirty="0"/>
              <a:t> | over time.</a:t>
            </a:r>
          </a:p>
          <a:p>
            <a:endParaRPr lang="en-US" dirty="0"/>
          </a:p>
          <a:p>
            <a:r>
              <a:rPr lang="en-US" dirty="0"/>
              <a:t>Currently The solution ins centrality Measures</a:t>
            </a:r>
          </a:p>
          <a:p>
            <a:endParaRPr lang="en-US" dirty="0"/>
          </a:p>
          <a:p>
            <a:r>
              <a:rPr lang="en-US" dirty="0"/>
              <a:t>Gravity Models | More Accurate | Include info – connectivity force, and distance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To sum up, today we represented you our final project that deals with identifying influential nodes in citation networks using Gravity Models. </a:t>
            </a:r>
          </a:p>
          <a:p>
            <a:r>
              <a:rPr lang="en-US" dirty="0"/>
              <a:t>Thank you for your attention.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err="1"/>
              <a:t>Ambigouses</a:t>
            </a:r>
            <a:r>
              <a:rPr lang="en-US" b="1" dirty="0"/>
              <a:t> |</a:t>
            </a:r>
            <a:r>
              <a:rPr lang="en-US" dirty="0"/>
              <a:t> </a:t>
            </a:r>
            <a:r>
              <a:rPr lang="en-US" b="1" dirty="0" err="1"/>
              <a:t>usecases</a:t>
            </a:r>
            <a:r>
              <a:rPr lang="en-US" b="1" dirty="0"/>
              <a:t>: data-sets and expected results</a:t>
            </a:r>
            <a:r>
              <a:rPr lang="en-US" b="0" dirty="0"/>
              <a:t>.</a:t>
            </a:r>
          </a:p>
          <a:p>
            <a:r>
              <a:rPr lang="en-US" b="0" dirty="0"/>
              <a:t>In our project | later section - research process.</a:t>
            </a:r>
          </a:p>
          <a:p>
            <a:r>
              <a:rPr lang="en-US" b="0" dirty="0"/>
              <a:t>For now discuss types |</a:t>
            </a:r>
          </a:p>
          <a:p>
            <a:r>
              <a:rPr lang="en-US" b="0" dirty="0"/>
              <a:t>in this picture |</a:t>
            </a:r>
          </a:p>
          <a:p>
            <a:r>
              <a:rPr lang="en-US" b="0" dirty="0"/>
              <a:t>We will now discuss most of these examples. |</a:t>
            </a:r>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Lets start with Degree Centrality</a:t>
            </a:r>
          </a:p>
          <a:p>
            <a:r>
              <a:rPr lang="en-US" b="1" dirty="0"/>
              <a:t>Considering computation</a:t>
            </a:r>
            <a:r>
              <a:rPr lang="en-US" dirty="0"/>
              <a:t>, iterate once</a:t>
            </a:r>
          </a:p>
          <a:p>
            <a:r>
              <a:rPr lang="en-US" b="1" dirty="0"/>
              <a:t>The price we do pay here </a:t>
            </a:r>
            <a:r>
              <a:rPr lang="en-US" b="1" dirty="0" err="1"/>
              <a:t>actualy</a:t>
            </a:r>
            <a:r>
              <a:rPr lang="en-US" b="1" dirty="0"/>
              <a:t> </a:t>
            </a:r>
            <a:r>
              <a:rPr lang="en-US" dirty="0"/>
              <a:t>is loss of information | </a:t>
            </a:r>
            <a:r>
              <a:rPr lang="en-US" b="1" dirty="0"/>
              <a:t>local</a:t>
            </a:r>
            <a:r>
              <a:rPr lang="en-US" dirty="0"/>
              <a:t> for each node |</a:t>
            </a:r>
            <a:r>
              <a:rPr lang="en-US" b="1" dirty="0"/>
              <a:t>global</a:t>
            </a:r>
            <a:r>
              <a:rPr lang="en-US" dirty="0"/>
              <a:t> structural info not considered.</a:t>
            </a:r>
          </a:p>
          <a:p>
            <a:r>
              <a:rPr lang="en-US" dirty="0"/>
              <a:t>Picture m &amp; n | n connects more to network</a:t>
            </a:r>
          </a:p>
          <a:p>
            <a:r>
              <a:rPr lang="en-US" dirty="0"/>
              <a:t>This leads us to the next centrality type.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Formula – calculate shortest paths which include I, out of all shortest path between j and 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Heavy on performance – lots of shortest paths.</a:t>
            </a:r>
          </a:p>
          <a:p>
            <a:r>
              <a:rPr lang="en-US" dirty="0"/>
              <a:t>betweenness centrality identify the nodes which connects clusters</a:t>
            </a:r>
            <a:br>
              <a:rPr lang="en-US" dirty="0"/>
            </a:br>
            <a:r>
              <a:rPr lang="en-US" dirty="0"/>
              <a:t>Now lets continue to the third type of centrality, which is eigenvector centrality.</a:t>
            </a:r>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Eigenvector Centrality : nodes which are connected to important neighbors.</a:t>
            </a:r>
          </a:p>
          <a:p>
            <a:r>
              <a:rPr lang="en-US" b="1" dirty="0"/>
              <a:t>For individuals not familiar | linear algebra &amp; </a:t>
            </a:r>
            <a:r>
              <a:rPr lang="en-US" b="1" dirty="0" err="1"/>
              <a:t>importanc</a:t>
            </a:r>
            <a:r>
              <a:rPr lang="en-US" b="1" dirty="0"/>
              <a:t> of neighbors ?</a:t>
            </a:r>
          </a:p>
          <a:p>
            <a:r>
              <a:rPr lang="en-US" b="1" dirty="0"/>
              <a:t>Formula - only neighbors, why j-</a:t>
            </a:r>
            <a:r>
              <a:rPr lang="en-US" b="1" dirty="0" err="1"/>
              <a:t>th</a:t>
            </a:r>
            <a:r>
              <a:rPr lang="en-US" b="1" dirty="0"/>
              <a:t> </a:t>
            </a:r>
            <a:r>
              <a:rPr lang="en-US" b="1" dirty="0" err="1"/>
              <a:t>elem</a:t>
            </a:r>
            <a:r>
              <a:rPr lang="en-US" b="1" dirty="0"/>
              <a:t> </a:t>
            </a:r>
            <a:r>
              <a:rPr lang="en-US" b="1" dirty="0" err="1"/>
              <a:t>na</a:t>
            </a:r>
            <a:r>
              <a:rPr lang="en-US" b="1" dirty="0"/>
              <a:t> </a:t>
            </a:r>
            <a:r>
              <a:rPr lang="en-US" b="1" dirty="0" err="1"/>
              <a:t>dlambda</a:t>
            </a:r>
            <a:r>
              <a:rPr lang="en-US" b="1" dirty="0"/>
              <a:t>?</a:t>
            </a:r>
            <a:endParaRPr lang="en-US" dirty="0"/>
          </a:p>
          <a:p>
            <a:r>
              <a:rPr lang="en-US" b="1" dirty="0"/>
              <a:t>Reminding -</a:t>
            </a:r>
            <a:r>
              <a:rPr lang="en-US" dirty="0"/>
              <a:t> that eigenvalues are scalars which scale  vector | </a:t>
            </a:r>
            <a:r>
              <a:rPr lang="en-US" b="1" dirty="0"/>
              <a:t>linear transformation </a:t>
            </a:r>
            <a:r>
              <a:rPr lang="en-US" dirty="0"/>
              <a:t>(aka a matrix) does </a:t>
            </a:r>
          </a:p>
          <a:p>
            <a:r>
              <a:rPr lang="en-US" b="1" dirty="0"/>
              <a:t>Interested - highest eigenvalue </a:t>
            </a:r>
            <a:r>
              <a:rPr lang="en-US" dirty="0"/>
              <a:t>of the adjacency matrix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Throwing light – relationship</a:t>
            </a:r>
          </a:p>
          <a:p>
            <a:r>
              <a:rPr lang="en-US" dirty="0" err="1"/>
              <a:t>Algorithem</a:t>
            </a:r>
            <a:r>
              <a:rPr lang="en-US" dirty="0"/>
              <a:t>, surly consider neighbors </a:t>
            </a:r>
          </a:p>
          <a:p>
            <a:r>
              <a:rPr lang="en-US" dirty="0"/>
              <a:t>First initiate </a:t>
            </a:r>
          </a:p>
          <a:p>
            <a:r>
              <a:rPr lang="en-US" dirty="0"/>
              <a:t>Then, sum up the scores of their </a:t>
            </a:r>
            <a:r>
              <a:rPr lang="en-US" dirty="0" err="1"/>
              <a:t>nieghbors</a:t>
            </a:r>
            <a:r>
              <a:rPr lang="en-US" dirty="0"/>
              <a:t> | iterate</a:t>
            </a:r>
          </a:p>
          <a:p>
            <a:r>
              <a:rPr lang="en-US" dirty="0"/>
              <a:t>end - each node has its score.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Normalize</a:t>
            </a:r>
          </a:p>
          <a:p>
            <a:r>
              <a:rPr lang="en-US" dirty="0"/>
              <a:t>here is the eigen vector</a:t>
            </a:r>
          </a:p>
          <a:p>
            <a:r>
              <a:rPr lang="en-US" dirty="0"/>
              <a:t>eigenvector &amp; result vector  - similar.</a:t>
            </a:r>
          </a:p>
          <a:p>
            <a:r>
              <a:rPr lang="en-US" dirty="0"/>
              <a:t>Proving  - converges -using algebraic spectral decomposition.</a:t>
            </a:r>
          </a:p>
          <a:p>
            <a:r>
              <a:rPr lang="en-US" dirty="0"/>
              <a:t>This is all - Node Centrality -Anna  - gravity models.</a:t>
            </a:r>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US" dirty="0"/>
              <a:t>Gravity models introduce an innovative approach to measure the importance of a node in complex networks. The intuition for these models is inspired by Newton's law of universal gravitation, where the </a:t>
            </a:r>
            <a:r>
              <a:rPr lang="en-US" b="1" dirty="0"/>
              <a:t>gravitational force between objects</a:t>
            </a:r>
            <a:r>
              <a:rPr lang="en-US" dirty="0"/>
              <a:t> depends on their mass and distance. Each model redefines “mass”, “distance” and the “gravity coefficient” based on the elements it considers important.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C017AD7-E927-4149-9A7E-BB733DA05D6E}"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53D588-BF48-4D00-BABA-128E9453B773}"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71DC10-4568-44AB-9CF5-2AC8D86CAC47}"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4127A6-6545-4436-A7EC-432262BD352D}"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12D9FA-442D-43CB-A185-7B4EC5D037D0}"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46B2B0-76D0-4F46-A594-6BEECD907115}"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A51973-9F5E-4B2F-94C4-E7D9F670C60A}" type="datetime1">
              <a:rPr lang="en-US" smtClean="0"/>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1EFF42-7C33-4DC6-93BB-C10F74F8B345}" type="datetime1">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CA7523-B5B1-4128-A163-C45869D97430}" type="datetime1">
              <a:rPr lang="en-US" smtClean="0"/>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30FC91-7165-4BD7-923D-455AAE20B781}"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0D433E-5371-41D2-AA8D-77D774E829A3}"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D9D283-5CD9-4637-A701-715D89C00341}" type="datetime1">
              <a:rPr lang="en-US" smtClean="0"/>
              <a:t>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10716"/>
            <a:ext cx="18307050" cy="10297716"/>
          </a:xfrm>
          <a:custGeom>
            <a:avLst/>
            <a:gdLst/>
            <a:ahLst/>
            <a:cxnLst/>
            <a:rect l="l" t="t" r="r" b="b"/>
            <a:pathLst>
              <a:path w="18307050" h="10297716">
                <a:moveTo>
                  <a:pt x="0" y="0"/>
                </a:moveTo>
                <a:lnTo>
                  <a:pt x="18307050" y="0"/>
                </a:lnTo>
                <a:lnTo>
                  <a:pt x="18307050" y="10297716"/>
                </a:lnTo>
                <a:lnTo>
                  <a:pt x="0" y="10297716"/>
                </a:lnTo>
                <a:lnTo>
                  <a:pt x="0" y="0"/>
                </a:lnTo>
                <a:close/>
              </a:path>
            </a:pathLst>
          </a:custGeom>
          <a:blipFill>
            <a:blip r:embed="rId3"/>
            <a:stretch>
              <a:fillRect/>
            </a:stretch>
          </a:blipFill>
        </p:spPr>
      </p:sp>
      <p:sp>
        <p:nvSpPr>
          <p:cNvPr id="3" name="TextBox 3"/>
          <p:cNvSpPr txBox="1"/>
          <p:nvPr/>
        </p:nvSpPr>
        <p:spPr>
          <a:xfrm>
            <a:off x="1288307" y="3489616"/>
            <a:ext cx="15673286" cy="2241036"/>
          </a:xfrm>
          <a:prstGeom prst="rect">
            <a:avLst/>
          </a:prstGeom>
        </p:spPr>
        <p:txBody>
          <a:bodyPr lIns="0" tIns="0" rIns="0" bIns="0" rtlCol="0" anchor="t">
            <a:spAutoFit/>
          </a:bodyPr>
          <a:lstStyle/>
          <a:p>
            <a:pPr algn="ctr">
              <a:lnSpc>
                <a:spcPts val="8260"/>
              </a:lnSpc>
            </a:pPr>
            <a:r>
              <a:rPr lang="en-US" sz="6883">
                <a:solidFill>
                  <a:srgbClr val="FFFFFF"/>
                </a:solidFill>
                <a:latin typeface="Calibri (MS)"/>
                <a:ea typeface="Calibri (MS)"/>
                <a:cs typeface="Calibri (MS)"/>
                <a:sym typeface="Calibri (MS)"/>
              </a:rPr>
              <a:t>Temporal identifying of influential nodes </a:t>
            </a:r>
          </a:p>
          <a:p>
            <a:pPr algn="ctr">
              <a:lnSpc>
                <a:spcPts val="8260"/>
              </a:lnSpc>
            </a:pPr>
            <a:r>
              <a:rPr lang="en-US" sz="6883">
                <a:solidFill>
                  <a:srgbClr val="FFFFFF"/>
                </a:solidFill>
                <a:latin typeface="Calibri (MS)"/>
                <a:ea typeface="Calibri (MS)"/>
                <a:cs typeface="Calibri (MS)"/>
                <a:sym typeface="Calibri (MS)"/>
              </a:rPr>
              <a:t>in complex citation networks</a:t>
            </a:r>
          </a:p>
        </p:txBody>
      </p:sp>
      <p:sp>
        <p:nvSpPr>
          <p:cNvPr id="4" name="TextBox 4"/>
          <p:cNvSpPr txBox="1"/>
          <p:nvPr/>
        </p:nvSpPr>
        <p:spPr>
          <a:xfrm>
            <a:off x="4901430" y="1135452"/>
            <a:ext cx="8485137" cy="1295400"/>
          </a:xfrm>
          <a:prstGeom prst="rect">
            <a:avLst/>
          </a:prstGeom>
        </p:spPr>
        <p:txBody>
          <a:bodyPr lIns="0" tIns="0" rIns="0" bIns="0" rtlCol="0" anchor="t">
            <a:spAutoFit/>
          </a:bodyPr>
          <a:lstStyle/>
          <a:p>
            <a:pPr algn="ctr">
              <a:lnSpc>
                <a:spcPts val="4800"/>
              </a:lnSpc>
            </a:pPr>
            <a:r>
              <a:rPr lang="en-US" sz="4000">
                <a:solidFill>
                  <a:srgbClr val="FFFFFF"/>
                </a:solidFill>
                <a:latin typeface="Calibri (MS)"/>
                <a:ea typeface="Calibri (MS)"/>
                <a:cs typeface="Calibri (MS)"/>
                <a:sym typeface="Calibri (MS)"/>
              </a:rPr>
              <a:t>25-1-R-18</a:t>
            </a:r>
          </a:p>
          <a:p>
            <a:pPr algn="ctr">
              <a:lnSpc>
                <a:spcPts val="4800"/>
              </a:lnSpc>
            </a:pPr>
            <a:r>
              <a:rPr lang="en-US" sz="4000">
                <a:solidFill>
                  <a:srgbClr val="FFFFFF"/>
                </a:solidFill>
                <a:latin typeface="Calibri (MS)"/>
                <a:ea typeface="Calibri (MS)"/>
                <a:cs typeface="Calibri (MS)"/>
                <a:sym typeface="Calibri (MS)"/>
              </a:rPr>
              <a:t>Capstone Project Phase A</a:t>
            </a:r>
          </a:p>
        </p:txBody>
      </p:sp>
      <p:sp>
        <p:nvSpPr>
          <p:cNvPr id="5" name="TextBox 5"/>
          <p:cNvSpPr txBox="1"/>
          <p:nvPr/>
        </p:nvSpPr>
        <p:spPr>
          <a:xfrm>
            <a:off x="777926" y="6824068"/>
            <a:ext cx="5318074" cy="968342"/>
          </a:xfrm>
          <a:prstGeom prst="rect">
            <a:avLst/>
          </a:prstGeom>
        </p:spPr>
        <p:txBody>
          <a:bodyPr lIns="0" tIns="0" rIns="0" bIns="0" rtlCol="0" anchor="t">
            <a:spAutoFit/>
          </a:bodyPr>
          <a:lstStyle/>
          <a:p>
            <a:pPr algn="l">
              <a:lnSpc>
                <a:spcPts val="3874"/>
              </a:lnSpc>
            </a:pPr>
            <a:r>
              <a:rPr lang="en-US" sz="2749" b="1" dirty="0">
                <a:solidFill>
                  <a:srgbClr val="FFFFFF"/>
                </a:solidFill>
                <a:latin typeface="Calibri (MS) Bold"/>
                <a:ea typeface="Calibri (MS) Bold"/>
                <a:cs typeface="Calibri (MS) Bold"/>
                <a:sym typeface="Calibri (MS) Bold"/>
              </a:rPr>
              <a:t>Students: 	Anna Garmash</a:t>
            </a:r>
          </a:p>
          <a:p>
            <a:pPr algn="l">
              <a:lnSpc>
                <a:spcPts val="3874"/>
              </a:lnSpc>
            </a:pPr>
            <a:r>
              <a:rPr lang="en-US" sz="2749" b="1" dirty="0">
                <a:solidFill>
                  <a:srgbClr val="FFFFFF"/>
                </a:solidFill>
                <a:latin typeface="Calibri (MS) Bold"/>
                <a:ea typeface="Calibri (MS) Bold"/>
                <a:cs typeface="Calibri (MS) Bold"/>
                <a:sym typeface="Calibri (MS) Bold"/>
              </a:rPr>
              <a:t>		 Oren Baranovsky</a:t>
            </a:r>
          </a:p>
        </p:txBody>
      </p:sp>
      <p:sp>
        <p:nvSpPr>
          <p:cNvPr id="6" name="TextBox 6"/>
          <p:cNvSpPr txBox="1"/>
          <p:nvPr/>
        </p:nvSpPr>
        <p:spPr>
          <a:xfrm>
            <a:off x="777926" y="8498383"/>
            <a:ext cx="6003874" cy="968342"/>
          </a:xfrm>
          <a:prstGeom prst="rect">
            <a:avLst/>
          </a:prstGeom>
        </p:spPr>
        <p:txBody>
          <a:bodyPr wrap="square" lIns="0" tIns="0" rIns="0" bIns="0" rtlCol="0" anchor="t">
            <a:spAutoFit/>
          </a:bodyPr>
          <a:lstStyle/>
          <a:p>
            <a:pPr algn="l">
              <a:lnSpc>
                <a:spcPts val="3874"/>
              </a:lnSpc>
            </a:pPr>
            <a:r>
              <a:rPr lang="en-US" sz="2749" b="1" dirty="0">
                <a:solidFill>
                  <a:srgbClr val="FFFFFF"/>
                </a:solidFill>
                <a:latin typeface="Calibri (MS) Bold"/>
                <a:ea typeface="Calibri (MS) Bold"/>
                <a:cs typeface="Calibri (MS) Bold"/>
                <a:sym typeface="Calibri (MS) Bold"/>
              </a:rPr>
              <a:t>Supervisors: 	Dr. Renata Avros</a:t>
            </a:r>
          </a:p>
          <a:p>
            <a:pPr algn="l">
              <a:lnSpc>
                <a:spcPts val="3874"/>
              </a:lnSpc>
            </a:pPr>
            <a:r>
              <a:rPr lang="en-US" sz="2749" b="1" dirty="0">
                <a:solidFill>
                  <a:srgbClr val="FFFFFF"/>
                </a:solidFill>
                <a:latin typeface="Calibri (MS) Bold"/>
                <a:ea typeface="Calibri (MS) Bold"/>
                <a:cs typeface="Calibri (MS) Bold"/>
                <a:sym typeface="Calibri (MS) Bold"/>
              </a:rPr>
              <a:t>		            Prof. Zeev Volkovich</a:t>
            </a:r>
          </a:p>
        </p:txBody>
      </p:sp>
      <p:sp>
        <p:nvSpPr>
          <p:cNvPr id="7" name="Freeform 7"/>
          <p:cNvSpPr/>
          <p:nvPr/>
        </p:nvSpPr>
        <p:spPr>
          <a:xfrm>
            <a:off x="13965730" y="159242"/>
            <a:ext cx="4051558" cy="1285402"/>
          </a:xfrm>
          <a:custGeom>
            <a:avLst/>
            <a:gdLst/>
            <a:ahLst/>
            <a:cxnLst/>
            <a:rect l="l" t="t" r="r" b="b"/>
            <a:pathLst>
              <a:path w="4051558" h="1285402">
                <a:moveTo>
                  <a:pt x="0" y="0"/>
                </a:moveTo>
                <a:lnTo>
                  <a:pt x="4051558" y="0"/>
                </a:lnTo>
                <a:lnTo>
                  <a:pt x="4051558" y="1285402"/>
                </a:lnTo>
                <a:lnTo>
                  <a:pt x="0" y="1285402"/>
                </a:lnTo>
                <a:lnTo>
                  <a:pt x="0" y="0"/>
                </a:lnTo>
                <a:close/>
              </a:path>
            </a:pathLst>
          </a:custGeom>
          <a:blipFill>
            <a:blip r:embed="rId4"/>
            <a:stretch>
              <a:fillRect l="-4977" t="-8551" r="-4449" b="-5700"/>
            </a:stretch>
          </a:blipFill>
        </p:spPr>
      </p:sp>
      <p:sp>
        <p:nvSpPr>
          <p:cNvPr id="8" name="Номер слайда 7">
            <a:extLst>
              <a:ext uri="{FF2B5EF4-FFF2-40B4-BE49-F238E27FC236}">
                <a16:creationId xmlns:a16="http://schemas.microsoft.com/office/drawing/2014/main" id="{5F16C521-F3B8-40A3-9EB0-925AB0E175B6}"/>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Freeform 2" descr="preencoded.png"/>
          <p:cNvSpPr/>
          <p:nvPr/>
        </p:nvSpPr>
        <p:spPr>
          <a:xfrm>
            <a:off x="2659484" y="538906"/>
            <a:ext cx="4604594" cy="4604594"/>
          </a:xfrm>
          <a:custGeom>
            <a:avLst/>
            <a:gdLst/>
            <a:ahLst/>
            <a:cxnLst/>
            <a:rect l="l" t="t" r="r" b="b"/>
            <a:pathLst>
              <a:path w="4604594" h="4604594">
                <a:moveTo>
                  <a:pt x="0" y="0"/>
                </a:moveTo>
                <a:lnTo>
                  <a:pt x="4604594" y="0"/>
                </a:lnTo>
                <a:lnTo>
                  <a:pt x="4604594" y="4604594"/>
                </a:lnTo>
                <a:lnTo>
                  <a:pt x="0" y="4604594"/>
                </a:lnTo>
                <a:lnTo>
                  <a:pt x="0" y="0"/>
                </a:lnTo>
                <a:close/>
              </a:path>
            </a:pathLst>
          </a:custGeom>
          <a:blipFill>
            <a:blip r:embed="rId3"/>
            <a:stretch>
              <a:fillRect/>
            </a:stretch>
          </a:blipFill>
        </p:spPr>
      </p:sp>
      <p:sp>
        <p:nvSpPr>
          <p:cNvPr id="3" name="TextBox 3"/>
          <p:cNvSpPr txBox="1"/>
          <p:nvPr/>
        </p:nvSpPr>
        <p:spPr>
          <a:xfrm>
            <a:off x="2807643" y="5308054"/>
            <a:ext cx="4363939" cy="514284"/>
          </a:xfrm>
          <a:prstGeom prst="rect">
            <a:avLst/>
          </a:prstGeom>
        </p:spPr>
        <p:txBody>
          <a:bodyPr lIns="0" tIns="0" rIns="0" bIns="0" rtlCol="0" anchor="t">
            <a:spAutoFit/>
          </a:bodyPr>
          <a:lstStyle/>
          <a:p>
            <a:pPr algn="ctr">
              <a:lnSpc>
                <a:spcPts val="4125"/>
              </a:lnSpc>
            </a:pPr>
            <a:r>
              <a:rPr lang="en-US" sz="3312" b="1">
                <a:solidFill>
                  <a:srgbClr val="3257B8"/>
                </a:solidFill>
                <a:latin typeface="Roboto Slab Bold"/>
                <a:ea typeface="Roboto Slab Bold"/>
                <a:cs typeface="Roboto Slab Bold"/>
                <a:sym typeface="Roboto Slab Bold"/>
              </a:rPr>
              <a:t>Classic Gravity Model</a:t>
            </a:r>
          </a:p>
        </p:txBody>
      </p:sp>
      <p:sp>
        <p:nvSpPr>
          <p:cNvPr id="4" name="Freeform 4" descr="preencoded.png"/>
          <p:cNvSpPr/>
          <p:nvPr/>
        </p:nvSpPr>
        <p:spPr>
          <a:xfrm>
            <a:off x="3264099" y="6489666"/>
            <a:ext cx="3395365" cy="1182738"/>
          </a:xfrm>
          <a:custGeom>
            <a:avLst/>
            <a:gdLst/>
            <a:ahLst/>
            <a:cxnLst/>
            <a:rect l="l" t="t" r="r" b="b"/>
            <a:pathLst>
              <a:path w="3395365" h="1182738">
                <a:moveTo>
                  <a:pt x="0" y="0"/>
                </a:moveTo>
                <a:lnTo>
                  <a:pt x="3395365" y="0"/>
                </a:lnTo>
                <a:lnTo>
                  <a:pt x="3395365" y="1182738"/>
                </a:lnTo>
                <a:lnTo>
                  <a:pt x="0" y="1182738"/>
                </a:lnTo>
                <a:lnTo>
                  <a:pt x="0" y="0"/>
                </a:lnTo>
                <a:close/>
              </a:path>
            </a:pathLst>
          </a:custGeom>
          <a:blipFill>
            <a:blip r:embed="rId4"/>
            <a:stretch>
              <a:fillRect l="-3" r="-3"/>
            </a:stretch>
          </a:blipFill>
        </p:spPr>
      </p:sp>
      <p:sp>
        <p:nvSpPr>
          <p:cNvPr id="5" name="TextBox 5"/>
          <p:cNvSpPr txBox="1"/>
          <p:nvPr/>
        </p:nvSpPr>
        <p:spPr>
          <a:xfrm>
            <a:off x="992237" y="8244482"/>
            <a:ext cx="7939088" cy="884858"/>
          </a:xfrm>
          <a:prstGeom prst="rect">
            <a:avLst/>
          </a:prstGeom>
        </p:spPr>
        <p:txBody>
          <a:bodyPr lIns="0" tIns="0" rIns="0" bIns="0" rtlCol="0" anchor="t">
            <a:spAutoFit/>
          </a:bodyPr>
          <a:lstStyle/>
          <a:p>
            <a:pPr algn="ctr">
              <a:lnSpc>
                <a:spcPts val="3582"/>
              </a:lnSpc>
            </a:pPr>
            <a:r>
              <a:rPr lang="en-US" sz="2400" dirty="0">
                <a:solidFill>
                  <a:srgbClr val="15213F"/>
                </a:solidFill>
                <a:latin typeface="Roboto"/>
                <a:ea typeface="Roboto"/>
                <a:cs typeface="Roboto"/>
                <a:sym typeface="Roboto"/>
              </a:rPr>
              <a:t>The mutual attraction between two nodes is inversely proportional to the square of their distance.</a:t>
            </a:r>
          </a:p>
        </p:txBody>
      </p:sp>
      <p:sp>
        <p:nvSpPr>
          <p:cNvPr id="6" name="Freeform 6" descr="preencoded.png"/>
          <p:cNvSpPr/>
          <p:nvPr/>
        </p:nvSpPr>
        <p:spPr>
          <a:xfrm>
            <a:off x="11023773" y="538906"/>
            <a:ext cx="4604743" cy="4604742"/>
          </a:xfrm>
          <a:custGeom>
            <a:avLst/>
            <a:gdLst/>
            <a:ahLst/>
            <a:cxnLst/>
            <a:rect l="l" t="t" r="r" b="b"/>
            <a:pathLst>
              <a:path w="4604743" h="4604742">
                <a:moveTo>
                  <a:pt x="0" y="0"/>
                </a:moveTo>
                <a:lnTo>
                  <a:pt x="4604743" y="0"/>
                </a:lnTo>
                <a:lnTo>
                  <a:pt x="4604743" y="4604743"/>
                </a:lnTo>
                <a:lnTo>
                  <a:pt x="0" y="4604743"/>
                </a:lnTo>
                <a:lnTo>
                  <a:pt x="0" y="0"/>
                </a:lnTo>
                <a:close/>
              </a:path>
            </a:pathLst>
          </a:custGeom>
          <a:blipFill>
            <a:blip r:embed="rId5"/>
            <a:stretch>
              <a:fillRect/>
            </a:stretch>
          </a:blipFill>
        </p:spPr>
      </p:sp>
      <p:sp>
        <p:nvSpPr>
          <p:cNvPr id="7" name="TextBox 7"/>
          <p:cNvSpPr txBox="1"/>
          <p:nvPr/>
        </p:nvSpPr>
        <p:spPr>
          <a:xfrm>
            <a:off x="11227445" y="5308054"/>
            <a:ext cx="4252912" cy="514284"/>
          </a:xfrm>
          <a:prstGeom prst="rect">
            <a:avLst/>
          </a:prstGeom>
        </p:spPr>
        <p:txBody>
          <a:bodyPr lIns="0" tIns="0" rIns="0" bIns="0" rtlCol="0" anchor="t">
            <a:spAutoFit/>
          </a:bodyPr>
          <a:lstStyle/>
          <a:p>
            <a:pPr algn="ctr">
              <a:lnSpc>
                <a:spcPts val="4125"/>
              </a:lnSpc>
            </a:pPr>
            <a:r>
              <a:rPr lang="en-US" sz="3312" b="1">
                <a:solidFill>
                  <a:srgbClr val="3257B8"/>
                </a:solidFill>
                <a:latin typeface="Roboto Slab Bold"/>
                <a:ea typeface="Roboto Slab Bold"/>
                <a:cs typeface="Roboto Slab Bold"/>
                <a:sym typeface="Roboto Slab Bold"/>
              </a:rPr>
              <a:t>Local Gravity Model</a:t>
            </a:r>
          </a:p>
        </p:txBody>
      </p:sp>
      <p:sp>
        <p:nvSpPr>
          <p:cNvPr id="8" name="Freeform 8" descr="preencoded.png"/>
          <p:cNvSpPr/>
          <p:nvPr/>
        </p:nvSpPr>
        <p:spPr>
          <a:xfrm>
            <a:off x="11372180" y="6489741"/>
            <a:ext cx="3907929" cy="1194048"/>
          </a:xfrm>
          <a:custGeom>
            <a:avLst/>
            <a:gdLst/>
            <a:ahLst/>
            <a:cxnLst/>
            <a:rect l="l" t="t" r="r" b="b"/>
            <a:pathLst>
              <a:path w="3907929" h="1194048">
                <a:moveTo>
                  <a:pt x="0" y="0"/>
                </a:moveTo>
                <a:lnTo>
                  <a:pt x="3907929" y="0"/>
                </a:lnTo>
                <a:lnTo>
                  <a:pt x="3907929" y="1194048"/>
                </a:lnTo>
                <a:lnTo>
                  <a:pt x="0" y="1194048"/>
                </a:lnTo>
                <a:lnTo>
                  <a:pt x="0" y="0"/>
                </a:lnTo>
                <a:close/>
              </a:path>
            </a:pathLst>
          </a:custGeom>
          <a:blipFill>
            <a:blip r:embed="rId6"/>
            <a:stretch>
              <a:fillRect l="-109" r="-109"/>
            </a:stretch>
          </a:blipFill>
        </p:spPr>
      </p:sp>
      <p:sp>
        <p:nvSpPr>
          <p:cNvPr id="9" name="TextBox 9"/>
          <p:cNvSpPr txBox="1"/>
          <p:nvPr/>
        </p:nvSpPr>
        <p:spPr>
          <a:xfrm>
            <a:off x="9356526" y="8255942"/>
            <a:ext cx="7939236" cy="884858"/>
          </a:xfrm>
          <a:prstGeom prst="rect">
            <a:avLst/>
          </a:prstGeom>
        </p:spPr>
        <p:txBody>
          <a:bodyPr lIns="0" tIns="0" rIns="0" bIns="0" rtlCol="0" anchor="t">
            <a:spAutoFit/>
          </a:bodyPr>
          <a:lstStyle/>
          <a:p>
            <a:pPr algn="ctr">
              <a:lnSpc>
                <a:spcPts val="3582"/>
              </a:lnSpc>
            </a:pPr>
            <a:r>
              <a:rPr lang="en-US" sz="2400" dirty="0">
                <a:solidFill>
                  <a:srgbClr val="15213F"/>
                </a:solidFill>
                <a:latin typeface="Roboto"/>
                <a:ea typeface="Roboto"/>
                <a:cs typeface="Roboto"/>
                <a:sym typeface="Roboto"/>
              </a:rPr>
              <a:t>R is the truncation radius and is often set to half of the average length of the shortest path.</a:t>
            </a:r>
          </a:p>
        </p:txBody>
      </p:sp>
      <p:sp>
        <p:nvSpPr>
          <p:cNvPr id="10" name="Номер слайда 9">
            <a:extLst>
              <a:ext uri="{FF2B5EF4-FFF2-40B4-BE49-F238E27FC236}">
                <a16:creationId xmlns:a16="http://schemas.microsoft.com/office/drawing/2014/main" id="{DD94104B-14A6-4EBF-87E1-1E11C6485822}"/>
              </a:ext>
            </a:extLst>
          </p:cNvPr>
          <p:cNvSpPr>
            <a:spLocks noGrp="1"/>
          </p:cNvSpPr>
          <p:nvPr>
            <p:ph type="sldNum" sz="quarter" idx="12"/>
          </p:nvPr>
        </p:nvSpPr>
        <p:spPr>
          <a:xfrm>
            <a:off x="304800" y="9715500"/>
            <a:ext cx="457200" cy="387350"/>
          </a:xfrm>
        </p:spPr>
        <p:txBody>
          <a:bodyPr/>
          <a:lstStyle/>
          <a:p>
            <a:fld id="{B6F15528-21DE-4FAA-801E-634DDDAF4B2B}" type="slidenum">
              <a:rPr lang="en-US" sz="2000" smtClean="0"/>
              <a:pPr/>
              <a:t>10</a:t>
            </a:fld>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Freeform 2"/>
          <p:cNvSpPr/>
          <p:nvPr/>
        </p:nvSpPr>
        <p:spPr>
          <a:xfrm>
            <a:off x="5722746" y="2348137"/>
            <a:ext cx="6232909" cy="1449514"/>
          </a:xfrm>
          <a:custGeom>
            <a:avLst/>
            <a:gdLst/>
            <a:ahLst/>
            <a:cxnLst/>
            <a:rect l="l" t="t" r="r" b="b"/>
            <a:pathLst>
              <a:path w="6232909" h="1449514">
                <a:moveTo>
                  <a:pt x="0" y="0"/>
                </a:moveTo>
                <a:lnTo>
                  <a:pt x="6232908" y="0"/>
                </a:lnTo>
                <a:lnTo>
                  <a:pt x="6232908" y="1449513"/>
                </a:lnTo>
                <a:lnTo>
                  <a:pt x="0" y="1449513"/>
                </a:lnTo>
                <a:lnTo>
                  <a:pt x="0" y="0"/>
                </a:lnTo>
                <a:close/>
              </a:path>
            </a:pathLst>
          </a:custGeom>
          <a:blipFill>
            <a:blip r:embed="rId3"/>
            <a:stretch>
              <a:fillRect/>
            </a:stretch>
          </a:blipFill>
        </p:spPr>
      </p:sp>
      <p:sp>
        <p:nvSpPr>
          <p:cNvPr id="3" name="Freeform 3"/>
          <p:cNvSpPr/>
          <p:nvPr/>
        </p:nvSpPr>
        <p:spPr>
          <a:xfrm>
            <a:off x="3188571" y="3797650"/>
            <a:ext cx="11301259" cy="1864708"/>
          </a:xfrm>
          <a:custGeom>
            <a:avLst/>
            <a:gdLst/>
            <a:ahLst/>
            <a:cxnLst/>
            <a:rect l="l" t="t" r="r" b="b"/>
            <a:pathLst>
              <a:path w="11301259" h="1864708">
                <a:moveTo>
                  <a:pt x="0" y="0"/>
                </a:moveTo>
                <a:lnTo>
                  <a:pt x="11301258" y="0"/>
                </a:lnTo>
                <a:lnTo>
                  <a:pt x="11301258" y="1864708"/>
                </a:lnTo>
                <a:lnTo>
                  <a:pt x="0" y="1864708"/>
                </a:lnTo>
                <a:lnTo>
                  <a:pt x="0" y="0"/>
                </a:lnTo>
                <a:close/>
              </a:path>
            </a:pathLst>
          </a:custGeom>
          <a:blipFill>
            <a:blip r:embed="rId4"/>
            <a:stretch>
              <a:fillRect/>
            </a:stretch>
          </a:blipFill>
        </p:spPr>
      </p:sp>
      <p:sp>
        <p:nvSpPr>
          <p:cNvPr id="4" name="TextBox 4"/>
          <p:cNvSpPr txBox="1"/>
          <p:nvPr/>
        </p:nvSpPr>
        <p:spPr>
          <a:xfrm>
            <a:off x="826855" y="6838272"/>
            <a:ext cx="4989578" cy="2269852"/>
          </a:xfrm>
          <a:prstGeom prst="rect">
            <a:avLst/>
          </a:prstGeom>
        </p:spPr>
        <p:txBody>
          <a:bodyPr lIns="0" tIns="0" rIns="0" bIns="0" rtlCol="0" anchor="t">
            <a:spAutoFit/>
          </a:bodyPr>
          <a:lstStyle/>
          <a:p>
            <a:pPr algn="just">
              <a:lnSpc>
                <a:spcPts val="3582"/>
              </a:lnSpc>
            </a:pPr>
            <a:r>
              <a:rPr lang="en-US" sz="2400" dirty="0">
                <a:solidFill>
                  <a:srgbClr val="15213F"/>
                </a:solidFill>
                <a:latin typeface="Roboto"/>
                <a:ea typeface="Roboto"/>
                <a:cs typeface="Roboto"/>
                <a:sym typeface="Roboto"/>
              </a:rPr>
              <a:t>The model considers the hidden dynamic structure of the network by using probability. It accounts for the likelihood of transitions between nodes.</a:t>
            </a:r>
          </a:p>
        </p:txBody>
      </p:sp>
      <p:sp>
        <p:nvSpPr>
          <p:cNvPr id="5" name="TextBox 5"/>
          <p:cNvSpPr txBox="1"/>
          <p:nvPr/>
        </p:nvSpPr>
        <p:spPr>
          <a:xfrm>
            <a:off x="12844259" y="6778400"/>
            <a:ext cx="4972645" cy="1808187"/>
          </a:xfrm>
          <a:prstGeom prst="rect">
            <a:avLst/>
          </a:prstGeom>
        </p:spPr>
        <p:txBody>
          <a:bodyPr lIns="0" tIns="0" rIns="0" bIns="0" rtlCol="0" anchor="t">
            <a:spAutoFit/>
          </a:bodyPr>
          <a:lstStyle/>
          <a:p>
            <a:pPr algn="just">
              <a:lnSpc>
                <a:spcPts val="3582"/>
              </a:lnSpc>
            </a:pPr>
            <a:r>
              <a:rPr lang="en-US" sz="2400" dirty="0">
                <a:solidFill>
                  <a:srgbClr val="15213F"/>
                </a:solidFill>
                <a:latin typeface="Roboto"/>
                <a:ea typeface="Roboto"/>
                <a:cs typeface="Roboto"/>
                <a:sym typeface="Roboto"/>
              </a:rPr>
              <a:t>Euclidean distance only focuses on the static distance of the nodes and cannot effectively extract the hidden structure.</a:t>
            </a:r>
          </a:p>
        </p:txBody>
      </p:sp>
      <p:sp>
        <p:nvSpPr>
          <p:cNvPr id="6" name="TextBox 6"/>
          <p:cNvSpPr txBox="1"/>
          <p:nvPr/>
        </p:nvSpPr>
        <p:spPr>
          <a:xfrm>
            <a:off x="6627029" y="6778400"/>
            <a:ext cx="5328625" cy="3193182"/>
          </a:xfrm>
          <a:prstGeom prst="rect">
            <a:avLst/>
          </a:prstGeom>
        </p:spPr>
        <p:txBody>
          <a:bodyPr lIns="0" tIns="0" rIns="0" bIns="0" rtlCol="0" anchor="t">
            <a:spAutoFit/>
          </a:bodyPr>
          <a:lstStyle/>
          <a:p>
            <a:pPr algn="just">
              <a:lnSpc>
                <a:spcPts val="3582"/>
              </a:lnSpc>
            </a:pPr>
            <a:r>
              <a:rPr lang="en-US" sz="2400" dirty="0">
                <a:solidFill>
                  <a:srgbClr val="15213F"/>
                </a:solidFill>
                <a:latin typeface="Roboto"/>
                <a:ea typeface="Roboto"/>
                <a:cs typeface="Roboto"/>
                <a:sym typeface="Roboto"/>
              </a:rPr>
              <a:t>Effective distance is a distance abstracted from the probability, which uncovers the hidden structure of the network. It was merged into the Gravity Model as the distance between two nodes, replacing the Euclidean distance.</a:t>
            </a:r>
          </a:p>
        </p:txBody>
      </p:sp>
      <p:sp>
        <p:nvSpPr>
          <p:cNvPr id="7" name="TextBox 7"/>
          <p:cNvSpPr txBox="1"/>
          <p:nvPr/>
        </p:nvSpPr>
        <p:spPr>
          <a:xfrm>
            <a:off x="1028700" y="635730"/>
            <a:ext cx="13292251" cy="863786"/>
          </a:xfrm>
          <a:prstGeom prst="rect">
            <a:avLst/>
          </a:prstGeom>
        </p:spPr>
        <p:txBody>
          <a:bodyPr lIns="0" tIns="0" rIns="0" bIns="0" rtlCol="0" anchor="t">
            <a:spAutoFit/>
          </a:bodyPr>
          <a:lstStyle/>
          <a:p>
            <a:pPr algn="l">
              <a:lnSpc>
                <a:spcPts val="6849"/>
              </a:lnSpc>
            </a:pPr>
            <a:r>
              <a:rPr lang="en-US" sz="5499">
                <a:solidFill>
                  <a:srgbClr val="3257B8"/>
                </a:solidFill>
                <a:latin typeface="Roboto Slab"/>
                <a:ea typeface="Roboto Slab"/>
                <a:cs typeface="Roboto Slab"/>
                <a:sym typeface="Roboto Slab"/>
              </a:rPr>
              <a:t>Effective Distance Gravity Model (EFFG)</a:t>
            </a:r>
          </a:p>
        </p:txBody>
      </p:sp>
      <p:grpSp>
        <p:nvGrpSpPr>
          <p:cNvPr id="8" name="Group 8"/>
          <p:cNvGrpSpPr/>
          <p:nvPr/>
        </p:nvGrpSpPr>
        <p:grpSpPr>
          <a:xfrm>
            <a:off x="191252" y="6838272"/>
            <a:ext cx="407022" cy="496044"/>
            <a:chOff x="0" y="0"/>
            <a:chExt cx="542695" cy="661392"/>
          </a:xfrm>
        </p:grpSpPr>
        <p:sp>
          <p:nvSpPr>
            <p:cNvPr id="9" name="Freeform 9"/>
            <p:cNvSpPr/>
            <p:nvPr/>
          </p:nvSpPr>
          <p:spPr>
            <a:xfrm>
              <a:off x="0" y="0"/>
              <a:ext cx="542720" cy="661416"/>
            </a:xfrm>
            <a:custGeom>
              <a:avLst/>
              <a:gdLst/>
              <a:ahLst/>
              <a:cxnLst/>
              <a:rect l="l" t="t" r="r" b="b"/>
              <a:pathLst>
                <a:path w="542720" h="661416">
                  <a:moveTo>
                    <a:pt x="0" y="56769"/>
                  </a:moveTo>
                  <a:cubicBezTo>
                    <a:pt x="0" y="25400"/>
                    <a:pt x="20842" y="0"/>
                    <a:pt x="46581" y="0"/>
                  </a:cubicBezTo>
                  <a:lnTo>
                    <a:pt x="496134" y="0"/>
                  </a:lnTo>
                  <a:cubicBezTo>
                    <a:pt x="521874" y="0"/>
                    <a:pt x="542720" y="25400"/>
                    <a:pt x="542720" y="56769"/>
                  </a:cubicBezTo>
                  <a:lnTo>
                    <a:pt x="542720" y="604647"/>
                  </a:lnTo>
                  <a:cubicBezTo>
                    <a:pt x="542720" y="636016"/>
                    <a:pt x="521874" y="661416"/>
                    <a:pt x="496134" y="661416"/>
                  </a:cubicBezTo>
                  <a:lnTo>
                    <a:pt x="46581" y="661416"/>
                  </a:lnTo>
                  <a:cubicBezTo>
                    <a:pt x="20842" y="661416"/>
                    <a:pt x="0" y="636016"/>
                    <a:pt x="0" y="604647"/>
                  </a:cubicBezTo>
                  <a:close/>
                </a:path>
              </a:pathLst>
            </a:custGeom>
            <a:solidFill>
              <a:srgbClr val="E9ECF2"/>
            </a:solidFill>
          </p:spPr>
        </p:sp>
      </p:grpSp>
      <p:grpSp>
        <p:nvGrpSpPr>
          <p:cNvPr id="10" name="Group 10"/>
          <p:cNvGrpSpPr/>
          <p:nvPr/>
        </p:nvGrpSpPr>
        <p:grpSpPr>
          <a:xfrm>
            <a:off x="12184235" y="6778418"/>
            <a:ext cx="407022" cy="496044"/>
            <a:chOff x="0" y="0"/>
            <a:chExt cx="542695" cy="661392"/>
          </a:xfrm>
        </p:grpSpPr>
        <p:sp>
          <p:nvSpPr>
            <p:cNvPr id="11" name="Freeform 11"/>
            <p:cNvSpPr/>
            <p:nvPr/>
          </p:nvSpPr>
          <p:spPr>
            <a:xfrm>
              <a:off x="0" y="0"/>
              <a:ext cx="542720" cy="661416"/>
            </a:xfrm>
            <a:custGeom>
              <a:avLst/>
              <a:gdLst/>
              <a:ahLst/>
              <a:cxnLst/>
              <a:rect l="l" t="t" r="r" b="b"/>
              <a:pathLst>
                <a:path w="542720" h="661416">
                  <a:moveTo>
                    <a:pt x="0" y="56769"/>
                  </a:moveTo>
                  <a:cubicBezTo>
                    <a:pt x="0" y="25400"/>
                    <a:pt x="20842" y="0"/>
                    <a:pt x="46581" y="0"/>
                  </a:cubicBezTo>
                  <a:lnTo>
                    <a:pt x="496134" y="0"/>
                  </a:lnTo>
                  <a:cubicBezTo>
                    <a:pt x="521874" y="0"/>
                    <a:pt x="542720" y="25400"/>
                    <a:pt x="542720" y="56769"/>
                  </a:cubicBezTo>
                  <a:lnTo>
                    <a:pt x="542720" y="604647"/>
                  </a:lnTo>
                  <a:cubicBezTo>
                    <a:pt x="542720" y="636016"/>
                    <a:pt x="521874" y="661416"/>
                    <a:pt x="496134" y="661416"/>
                  </a:cubicBezTo>
                  <a:lnTo>
                    <a:pt x="46581" y="661416"/>
                  </a:lnTo>
                  <a:cubicBezTo>
                    <a:pt x="20842" y="661416"/>
                    <a:pt x="0" y="636016"/>
                    <a:pt x="0" y="604647"/>
                  </a:cubicBezTo>
                  <a:close/>
                </a:path>
              </a:pathLst>
            </a:custGeom>
            <a:solidFill>
              <a:srgbClr val="E9ECF2"/>
            </a:solidFill>
          </p:spPr>
        </p:sp>
      </p:grpSp>
      <p:grpSp>
        <p:nvGrpSpPr>
          <p:cNvPr id="12" name="Group 12"/>
          <p:cNvGrpSpPr/>
          <p:nvPr/>
        </p:nvGrpSpPr>
        <p:grpSpPr>
          <a:xfrm>
            <a:off x="5991407" y="6778400"/>
            <a:ext cx="407022" cy="496044"/>
            <a:chOff x="0" y="0"/>
            <a:chExt cx="542695" cy="661392"/>
          </a:xfrm>
        </p:grpSpPr>
        <p:sp>
          <p:nvSpPr>
            <p:cNvPr id="13" name="Freeform 13"/>
            <p:cNvSpPr/>
            <p:nvPr/>
          </p:nvSpPr>
          <p:spPr>
            <a:xfrm>
              <a:off x="0" y="0"/>
              <a:ext cx="542720" cy="661416"/>
            </a:xfrm>
            <a:custGeom>
              <a:avLst/>
              <a:gdLst/>
              <a:ahLst/>
              <a:cxnLst/>
              <a:rect l="l" t="t" r="r" b="b"/>
              <a:pathLst>
                <a:path w="542720" h="661416">
                  <a:moveTo>
                    <a:pt x="0" y="56769"/>
                  </a:moveTo>
                  <a:cubicBezTo>
                    <a:pt x="0" y="25400"/>
                    <a:pt x="20842" y="0"/>
                    <a:pt x="46581" y="0"/>
                  </a:cubicBezTo>
                  <a:lnTo>
                    <a:pt x="496134" y="0"/>
                  </a:lnTo>
                  <a:cubicBezTo>
                    <a:pt x="521874" y="0"/>
                    <a:pt x="542720" y="25400"/>
                    <a:pt x="542720" y="56769"/>
                  </a:cubicBezTo>
                  <a:lnTo>
                    <a:pt x="542720" y="604647"/>
                  </a:lnTo>
                  <a:cubicBezTo>
                    <a:pt x="542720" y="636016"/>
                    <a:pt x="521874" y="661416"/>
                    <a:pt x="496134" y="661416"/>
                  </a:cubicBezTo>
                  <a:lnTo>
                    <a:pt x="46581" y="661416"/>
                  </a:lnTo>
                  <a:cubicBezTo>
                    <a:pt x="20842" y="661416"/>
                    <a:pt x="0" y="636016"/>
                    <a:pt x="0" y="604647"/>
                  </a:cubicBezTo>
                  <a:close/>
                </a:path>
              </a:pathLst>
            </a:custGeom>
            <a:solidFill>
              <a:srgbClr val="E9ECF2"/>
            </a:solidFill>
          </p:spPr>
        </p:sp>
      </p:grpSp>
      <p:sp>
        <p:nvSpPr>
          <p:cNvPr id="14" name="Номер слайда 13">
            <a:extLst>
              <a:ext uri="{FF2B5EF4-FFF2-40B4-BE49-F238E27FC236}">
                <a16:creationId xmlns:a16="http://schemas.microsoft.com/office/drawing/2014/main" id="{E4BC6E56-BA7A-4BFC-AF17-86F0F7D520C1}"/>
              </a:ext>
            </a:extLst>
          </p:cNvPr>
          <p:cNvSpPr>
            <a:spLocks noGrp="1"/>
          </p:cNvSpPr>
          <p:nvPr>
            <p:ph type="sldNum" sz="quarter" idx="12"/>
          </p:nvPr>
        </p:nvSpPr>
        <p:spPr>
          <a:xfrm>
            <a:off x="191252" y="9563100"/>
            <a:ext cx="609600" cy="481922"/>
          </a:xfrm>
        </p:spPr>
        <p:txBody>
          <a:bodyPr/>
          <a:lstStyle/>
          <a:p>
            <a:fld id="{B6F15528-21DE-4FAA-801E-634DDDAF4B2B}" type="slidenum">
              <a:rPr lang="en-US" sz="2000" smtClean="0"/>
              <a:pPr/>
              <a:t>11</a:t>
            </a:fld>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Freeform 2" descr="preencoded.png"/>
          <p:cNvSpPr/>
          <p:nvPr/>
        </p:nvSpPr>
        <p:spPr>
          <a:xfrm>
            <a:off x="3566274" y="1474124"/>
            <a:ext cx="3594938" cy="3447919"/>
          </a:xfrm>
          <a:custGeom>
            <a:avLst/>
            <a:gdLst/>
            <a:ahLst/>
            <a:cxnLst/>
            <a:rect l="l" t="t" r="r" b="b"/>
            <a:pathLst>
              <a:path w="3594938" h="3447919">
                <a:moveTo>
                  <a:pt x="0" y="0"/>
                </a:moveTo>
                <a:lnTo>
                  <a:pt x="3594938" y="0"/>
                </a:lnTo>
                <a:lnTo>
                  <a:pt x="3594938" y="3447920"/>
                </a:lnTo>
                <a:lnTo>
                  <a:pt x="0" y="3447920"/>
                </a:lnTo>
                <a:lnTo>
                  <a:pt x="0" y="0"/>
                </a:lnTo>
                <a:close/>
              </a:path>
            </a:pathLst>
          </a:custGeom>
          <a:blipFill>
            <a:blip r:embed="rId3"/>
            <a:stretch>
              <a:fillRect l="-62" r="-62"/>
            </a:stretch>
          </a:blipFill>
          <a:ln cap="sq">
            <a:noFill/>
            <a:prstDash val="solid"/>
            <a:miter/>
          </a:ln>
        </p:spPr>
      </p:sp>
      <p:sp>
        <p:nvSpPr>
          <p:cNvPr id="3" name="Freeform 3" descr="preencoded.png"/>
          <p:cNvSpPr/>
          <p:nvPr/>
        </p:nvSpPr>
        <p:spPr>
          <a:xfrm>
            <a:off x="11507905" y="1370067"/>
            <a:ext cx="3593371" cy="3551977"/>
          </a:xfrm>
          <a:custGeom>
            <a:avLst/>
            <a:gdLst/>
            <a:ahLst/>
            <a:cxnLst/>
            <a:rect l="l" t="t" r="r" b="b"/>
            <a:pathLst>
              <a:path w="3593371" h="3551977">
                <a:moveTo>
                  <a:pt x="0" y="0"/>
                </a:moveTo>
                <a:lnTo>
                  <a:pt x="3593371" y="0"/>
                </a:lnTo>
                <a:lnTo>
                  <a:pt x="3593371" y="3551977"/>
                </a:lnTo>
                <a:lnTo>
                  <a:pt x="0" y="3551977"/>
                </a:lnTo>
                <a:lnTo>
                  <a:pt x="0" y="0"/>
                </a:lnTo>
                <a:close/>
              </a:path>
            </a:pathLst>
          </a:custGeom>
          <a:blipFill>
            <a:blip r:embed="rId4"/>
            <a:stretch>
              <a:fillRect l="-41" r="-41"/>
            </a:stretch>
          </a:blipFill>
          <a:ln cap="sq">
            <a:noFill/>
            <a:prstDash val="solid"/>
            <a:miter/>
          </a:ln>
        </p:spPr>
      </p:sp>
      <p:sp>
        <p:nvSpPr>
          <p:cNvPr id="4" name="Freeform 4"/>
          <p:cNvSpPr/>
          <p:nvPr/>
        </p:nvSpPr>
        <p:spPr>
          <a:xfrm>
            <a:off x="3228545" y="7209966"/>
            <a:ext cx="4010568" cy="726967"/>
          </a:xfrm>
          <a:custGeom>
            <a:avLst/>
            <a:gdLst/>
            <a:ahLst/>
            <a:cxnLst/>
            <a:rect l="l" t="t" r="r" b="b"/>
            <a:pathLst>
              <a:path w="4010568" h="726967">
                <a:moveTo>
                  <a:pt x="0" y="0"/>
                </a:moveTo>
                <a:lnTo>
                  <a:pt x="4010568" y="0"/>
                </a:lnTo>
                <a:lnTo>
                  <a:pt x="4010568" y="726967"/>
                </a:lnTo>
                <a:lnTo>
                  <a:pt x="0" y="726967"/>
                </a:lnTo>
                <a:lnTo>
                  <a:pt x="0" y="0"/>
                </a:lnTo>
                <a:close/>
              </a:path>
            </a:pathLst>
          </a:custGeom>
          <a:blipFill>
            <a:blip r:embed="rId5"/>
            <a:stretch>
              <a:fillRect/>
            </a:stretch>
          </a:blipFill>
        </p:spPr>
      </p:sp>
      <p:sp>
        <p:nvSpPr>
          <p:cNvPr id="5" name="Freeform 5"/>
          <p:cNvSpPr/>
          <p:nvPr/>
        </p:nvSpPr>
        <p:spPr>
          <a:xfrm>
            <a:off x="3351990" y="7943835"/>
            <a:ext cx="3887124" cy="941174"/>
          </a:xfrm>
          <a:custGeom>
            <a:avLst/>
            <a:gdLst/>
            <a:ahLst/>
            <a:cxnLst/>
            <a:rect l="l" t="t" r="r" b="b"/>
            <a:pathLst>
              <a:path w="3887124" h="941174">
                <a:moveTo>
                  <a:pt x="0" y="0"/>
                </a:moveTo>
                <a:lnTo>
                  <a:pt x="3887123" y="0"/>
                </a:lnTo>
                <a:lnTo>
                  <a:pt x="3887123" y="941174"/>
                </a:lnTo>
                <a:lnTo>
                  <a:pt x="0" y="941174"/>
                </a:lnTo>
                <a:lnTo>
                  <a:pt x="0" y="0"/>
                </a:lnTo>
                <a:close/>
              </a:path>
            </a:pathLst>
          </a:custGeom>
          <a:blipFill>
            <a:blip r:embed="rId6"/>
            <a:stretch>
              <a:fillRect/>
            </a:stretch>
          </a:blipFill>
        </p:spPr>
      </p:sp>
      <p:sp>
        <p:nvSpPr>
          <p:cNvPr id="6" name="Freeform 6"/>
          <p:cNvSpPr/>
          <p:nvPr/>
        </p:nvSpPr>
        <p:spPr>
          <a:xfrm>
            <a:off x="11584433" y="7381956"/>
            <a:ext cx="3385604" cy="757306"/>
          </a:xfrm>
          <a:custGeom>
            <a:avLst/>
            <a:gdLst/>
            <a:ahLst/>
            <a:cxnLst/>
            <a:rect l="l" t="t" r="r" b="b"/>
            <a:pathLst>
              <a:path w="3385604" h="757306">
                <a:moveTo>
                  <a:pt x="0" y="0"/>
                </a:moveTo>
                <a:lnTo>
                  <a:pt x="3385604" y="0"/>
                </a:lnTo>
                <a:lnTo>
                  <a:pt x="3385604" y="757306"/>
                </a:lnTo>
                <a:lnTo>
                  <a:pt x="0" y="757306"/>
                </a:lnTo>
                <a:lnTo>
                  <a:pt x="0" y="0"/>
                </a:lnTo>
                <a:close/>
              </a:path>
            </a:pathLst>
          </a:custGeom>
          <a:blipFill>
            <a:blip r:embed="rId7"/>
            <a:stretch>
              <a:fillRect/>
            </a:stretch>
          </a:blipFill>
        </p:spPr>
      </p:sp>
      <p:sp>
        <p:nvSpPr>
          <p:cNvPr id="7" name="TextBox 7"/>
          <p:cNvSpPr txBox="1"/>
          <p:nvPr/>
        </p:nvSpPr>
        <p:spPr>
          <a:xfrm>
            <a:off x="1028700" y="396253"/>
            <a:ext cx="6132512" cy="863786"/>
          </a:xfrm>
          <a:prstGeom prst="rect">
            <a:avLst/>
          </a:prstGeom>
        </p:spPr>
        <p:txBody>
          <a:bodyPr lIns="0" tIns="0" rIns="0" bIns="0" rtlCol="0" anchor="t">
            <a:spAutoFit/>
          </a:bodyPr>
          <a:lstStyle/>
          <a:p>
            <a:pPr algn="l">
              <a:lnSpc>
                <a:spcPts val="6849"/>
              </a:lnSpc>
            </a:pPr>
            <a:r>
              <a:rPr lang="en-US" sz="5499">
                <a:solidFill>
                  <a:srgbClr val="3257B8"/>
                </a:solidFill>
                <a:latin typeface="Roboto Slab"/>
                <a:ea typeface="Roboto Slab"/>
                <a:cs typeface="Roboto Slab"/>
                <a:sym typeface="Roboto Slab"/>
              </a:rPr>
              <a:t>Effective Distance</a:t>
            </a:r>
          </a:p>
        </p:txBody>
      </p:sp>
      <p:sp>
        <p:nvSpPr>
          <p:cNvPr id="8" name="TextBox 8"/>
          <p:cNvSpPr txBox="1"/>
          <p:nvPr/>
        </p:nvSpPr>
        <p:spPr>
          <a:xfrm>
            <a:off x="3176640" y="5020624"/>
            <a:ext cx="4374208" cy="461962"/>
          </a:xfrm>
          <a:prstGeom prst="rect">
            <a:avLst/>
          </a:prstGeom>
        </p:spPr>
        <p:txBody>
          <a:bodyPr lIns="0" tIns="0" rIns="0" bIns="0" rtlCol="0" anchor="t">
            <a:spAutoFit/>
          </a:bodyPr>
          <a:lstStyle/>
          <a:p>
            <a:pPr algn="l">
              <a:lnSpc>
                <a:spcPts val="3437"/>
              </a:lnSpc>
            </a:pPr>
            <a:r>
              <a:rPr lang="en-US" sz="2750">
                <a:solidFill>
                  <a:srgbClr val="3257B8"/>
                </a:solidFill>
                <a:latin typeface="Roboto Slab"/>
                <a:ea typeface="Roboto Slab"/>
                <a:cs typeface="Roboto Slab"/>
                <a:sym typeface="Roboto Slab"/>
              </a:rPr>
              <a:t>Directrly connected nodes</a:t>
            </a:r>
          </a:p>
        </p:txBody>
      </p:sp>
      <p:sp>
        <p:nvSpPr>
          <p:cNvPr id="9" name="TextBox 9"/>
          <p:cNvSpPr txBox="1"/>
          <p:nvPr/>
        </p:nvSpPr>
        <p:spPr>
          <a:xfrm>
            <a:off x="12023635" y="5036499"/>
            <a:ext cx="2561910" cy="430213"/>
          </a:xfrm>
          <a:prstGeom prst="rect">
            <a:avLst/>
          </a:prstGeom>
        </p:spPr>
        <p:txBody>
          <a:bodyPr lIns="0" tIns="0" rIns="0" bIns="0" rtlCol="0" anchor="t">
            <a:spAutoFit/>
          </a:bodyPr>
          <a:lstStyle/>
          <a:p>
            <a:pPr algn="l">
              <a:lnSpc>
                <a:spcPts val="3437"/>
              </a:lnSpc>
            </a:pPr>
            <a:r>
              <a:rPr lang="en-US" sz="2750">
                <a:solidFill>
                  <a:srgbClr val="3257B8"/>
                </a:solidFill>
                <a:latin typeface="Roboto Slab"/>
                <a:ea typeface="Roboto Slab"/>
                <a:cs typeface="Roboto Slab"/>
                <a:sym typeface="Roboto Slab"/>
              </a:rPr>
              <a:t>Distant nodes</a:t>
            </a:r>
          </a:p>
        </p:txBody>
      </p:sp>
      <p:sp>
        <p:nvSpPr>
          <p:cNvPr id="10" name="TextBox 10"/>
          <p:cNvSpPr txBox="1"/>
          <p:nvPr/>
        </p:nvSpPr>
        <p:spPr>
          <a:xfrm>
            <a:off x="10992025" y="5701033"/>
            <a:ext cx="4625131" cy="1318433"/>
          </a:xfrm>
          <a:prstGeom prst="rect">
            <a:avLst/>
          </a:prstGeom>
        </p:spPr>
        <p:txBody>
          <a:bodyPr lIns="0" tIns="0" rIns="0" bIns="0" rtlCol="0" anchor="t">
            <a:spAutoFit/>
          </a:bodyPr>
          <a:lstStyle/>
          <a:p>
            <a:pPr algn="ctr">
              <a:lnSpc>
                <a:spcPts val="3582"/>
              </a:lnSpc>
            </a:pPr>
            <a:r>
              <a:rPr lang="en-US" sz="2199" dirty="0">
                <a:solidFill>
                  <a:srgbClr val="15213F"/>
                </a:solidFill>
                <a:latin typeface="Roboto"/>
                <a:ea typeface="Roboto"/>
                <a:cs typeface="Roboto"/>
                <a:sym typeface="Roboto"/>
              </a:rPr>
              <a:t>The effective distance of nodes that are not directly connected can be obtained transitively. </a:t>
            </a:r>
          </a:p>
        </p:txBody>
      </p:sp>
      <p:sp>
        <p:nvSpPr>
          <p:cNvPr id="11" name="TextBox 11"/>
          <p:cNvSpPr txBox="1"/>
          <p:nvPr/>
        </p:nvSpPr>
        <p:spPr>
          <a:xfrm>
            <a:off x="2694688" y="5701033"/>
            <a:ext cx="5137191" cy="1318433"/>
          </a:xfrm>
          <a:prstGeom prst="rect">
            <a:avLst/>
          </a:prstGeom>
        </p:spPr>
        <p:txBody>
          <a:bodyPr lIns="0" tIns="0" rIns="0" bIns="0" rtlCol="0" anchor="t">
            <a:spAutoFit/>
          </a:bodyPr>
          <a:lstStyle/>
          <a:p>
            <a:pPr algn="ctr">
              <a:lnSpc>
                <a:spcPts val="3582"/>
              </a:lnSpc>
            </a:pPr>
            <a:r>
              <a:rPr lang="en-US" sz="2199" dirty="0">
                <a:solidFill>
                  <a:srgbClr val="15213F"/>
                </a:solidFill>
                <a:latin typeface="Roboto"/>
                <a:ea typeface="Roboto"/>
                <a:cs typeface="Roboto"/>
                <a:sym typeface="Roboto"/>
              </a:rPr>
              <a:t>The value of the effective distance and the probability of moving from node m to node n:</a:t>
            </a:r>
          </a:p>
        </p:txBody>
      </p:sp>
      <p:sp>
        <p:nvSpPr>
          <p:cNvPr id="12" name="TextBox 12"/>
          <p:cNvSpPr txBox="1"/>
          <p:nvPr/>
        </p:nvSpPr>
        <p:spPr>
          <a:xfrm>
            <a:off x="2271355" y="9298517"/>
            <a:ext cx="14827255" cy="805609"/>
          </a:xfrm>
          <a:prstGeom prst="rect">
            <a:avLst/>
          </a:prstGeom>
        </p:spPr>
        <p:txBody>
          <a:bodyPr lIns="0" tIns="0" rIns="0" bIns="0" rtlCol="0" anchor="t">
            <a:spAutoFit/>
          </a:bodyPr>
          <a:lstStyle/>
          <a:p>
            <a:pPr algn="ctr">
              <a:lnSpc>
                <a:spcPts val="3257"/>
              </a:lnSpc>
            </a:pPr>
            <a:r>
              <a:rPr lang="en-US" sz="2000">
                <a:solidFill>
                  <a:srgbClr val="15213F"/>
                </a:solidFill>
                <a:latin typeface="Roboto"/>
                <a:ea typeface="Roboto"/>
                <a:cs typeface="Roboto"/>
                <a:sym typeface="Roboto"/>
              </a:rPr>
              <a:t>Where D is the value of effective distance from node m to n if they are directly connected, P is the probability of moving, k is the out-degree of node in directed graph and a is the element in the adjacency matrix of graph.</a:t>
            </a:r>
          </a:p>
        </p:txBody>
      </p:sp>
      <p:sp>
        <p:nvSpPr>
          <p:cNvPr id="13" name="Номер слайда 12">
            <a:extLst>
              <a:ext uri="{FF2B5EF4-FFF2-40B4-BE49-F238E27FC236}">
                <a16:creationId xmlns:a16="http://schemas.microsoft.com/office/drawing/2014/main" id="{D018DDB6-D788-40D3-A34D-4846BDC62D1B}"/>
              </a:ext>
            </a:extLst>
          </p:cNvPr>
          <p:cNvSpPr>
            <a:spLocks noGrp="1"/>
          </p:cNvSpPr>
          <p:nvPr>
            <p:ph type="sldNum" sz="quarter" idx="12"/>
          </p:nvPr>
        </p:nvSpPr>
        <p:spPr>
          <a:xfrm>
            <a:off x="228600" y="9640576"/>
            <a:ext cx="533400" cy="463550"/>
          </a:xfrm>
        </p:spPr>
        <p:txBody>
          <a:bodyPr/>
          <a:lstStyle/>
          <a:p>
            <a:fld id="{B6F15528-21DE-4FAA-801E-634DDDAF4B2B}" type="slidenum">
              <a:rPr lang="en-US" sz="2000" smtClean="0"/>
              <a:pPr/>
              <a:t>12</a:t>
            </a:fld>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Freeform 2"/>
          <p:cNvSpPr/>
          <p:nvPr/>
        </p:nvSpPr>
        <p:spPr>
          <a:xfrm>
            <a:off x="3534840" y="7851563"/>
            <a:ext cx="2361460" cy="621879"/>
          </a:xfrm>
          <a:custGeom>
            <a:avLst/>
            <a:gdLst/>
            <a:ahLst/>
            <a:cxnLst/>
            <a:rect l="l" t="t" r="r" b="b"/>
            <a:pathLst>
              <a:path w="2361460" h="621879">
                <a:moveTo>
                  <a:pt x="0" y="0"/>
                </a:moveTo>
                <a:lnTo>
                  <a:pt x="2361460" y="0"/>
                </a:lnTo>
                <a:lnTo>
                  <a:pt x="2361460" y="621879"/>
                </a:lnTo>
                <a:lnTo>
                  <a:pt x="0" y="621879"/>
                </a:lnTo>
                <a:lnTo>
                  <a:pt x="0" y="0"/>
                </a:lnTo>
                <a:close/>
              </a:path>
            </a:pathLst>
          </a:custGeom>
          <a:blipFill>
            <a:blip r:embed="rId3"/>
            <a:stretch>
              <a:fillRect/>
            </a:stretch>
          </a:blipFill>
        </p:spPr>
      </p:sp>
      <p:sp>
        <p:nvSpPr>
          <p:cNvPr id="3" name="Freeform 3"/>
          <p:cNvSpPr/>
          <p:nvPr/>
        </p:nvSpPr>
        <p:spPr>
          <a:xfrm>
            <a:off x="287139" y="2898714"/>
            <a:ext cx="8856861" cy="4489572"/>
          </a:xfrm>
          <a:custGeom>
            <a:avLst/>
            <a:gdLst/>
            <a:ahLst/>
            <a:cxnLst/>
            <a:rect l="l" t="t" r="r" b="b"/>
            <a:pathLst>
              <a:path w="8856861" h="4489572">
                <a:moveTo>
                  <a:pt x="0" y="0"/>
                </a:moveTo>
                <a:lnTo>
                  <a:pt x="8856861" y="0"/>
                </a:lnTo>
                <a:lnTo>
                  <a:pt x="8856861" y="4489572"/>
                </a:lnTo>
                <a:lnTo>
                  <a:pt x="0" y="4489572"/>
                </a:lnTo>
                <a:lnTo>
                  <a:pt x="0" y="0"/>
                </a:lnTo>
                <a:close/>
              </a:path>
            </a:pathLst>
          </a:custGeom>
          <a:blipFill>
            <a:blip r:embed="rId4"/>
            <a:stretch>
              <a:fillRect/>
            </a:stretch>
          </a:blipFill>
        </p:spPr>
      </p:sp>
      <p:sp>
        <p:nvSpPr>
          <p:cNvPr id="4" name="TextBox 4"/>
          <p:cNvSpPr txBox="1"/>
          <p:nvPr/>
        </p:nvSpPr>
        <p:spPr>
          <a:xfrm>
            <a:off x="1028700" y="716098"/>
            <a:ext cx="14734646" cy="606155"/>
          </a:xfrm>
          <a:prstGeom prst="rect">
            <a:avLst/>
          </a:prstGeom>
        </p:spPr>
        <p:txBody>
          <a:bodyPr lIns="0" tIns="0" rIns="0" bIns="0" rtlCol="0" anchor="t">
            <a:spAutoFit/>
          </a:bodyPr>
          <a:lstStyle/>
          <a:p>
            <a:pPr algn="l">
              <a:lnSpc>
                <a:spcPts val="4856"/>
              </a:lnSpc>
            </a:pPr>
            <a:r>
              <a:rPr lang="en-US" sz="3900">
                <a:solidFill>
                  <a:srgbClr val="3257B8"/>
                </a:solidFill>
                <a:latin typeface="Roboto Slab"/>
                <a:ea typeface="Roboto Slab"/>
                <a:cs typeface="Roboto Slab"/>
                <a:sym typeface="Roboto Slab"/>
              </a:rPr>
              <a:t>Effective Distance is asymmetric distance</a:t>
            </a:r>
          </a:p>
        </p:txBody>
      </p:sp>
      <p:sp>
        <p:nvSpPr>
          <p:cNvPr id="5" name="TextBox 5"/>
          <p:cNvSpPr txBox="1"/>
          <p:nvPr/>
        </p:nvSpPr>
        <p:spPr>
          <a:xfrm>
            <a:off x="9786601" y="3534754"/>
            <a:ext cx="7808607" cy="870791"/>
          </a:xfrm>
          <a:prstGeom prst="rect">
            <a:avLst/>
          </a:prstGeom>
        </p:spPr>
        <p:txBody>
          <a:bodyPr lIns="0" tIns="0" rIns="0" bIns="0" rtlCol="0" anchor="t">
            <a:spAutoFit/>
          </a:bodyPr>
          <a:lstStyle/>
          <a:p>
            <a:pPr algn="just">
              <a:lnSpc>
                <a:spcPts val="3582"/>
              </a:lnSpc>
            </a:pPr>
            <a:r>
              <a:rPr lang="en-US" sz="2199" dirty="0">
                <a:solidFill>
                  <a:srgbClr val="15213F"/>
                </a:solidFill>
                <a:latin typeface="Roboto"/>
                <a:ea typeface="Roboto"/>
                <a:cs typeface="Roboto"/>
                <a:sym typeface="Roboto"/>
              </a:rPr>
              <a:t>Euclidean distance from M to N and from N to M is the same because it is a non-directional distance measurement.</a:t>
            </a:r>
          </a:p>
        </p:txBody>
      </p:sp>
      <p:sp>
        <p:nvSpPr>
          <p:cNvPr id="6" name="TextBox 6"/>
          <p:cNvSpPr txBox="1"/>
          <p:nvPr/>
        </p:nvSpPr>
        <p:spPr>
          <a:xfrm>
            <a:off x="9833050" y="1993108"/>
            <a:ext cx="7808607" cy="870791"/>
          </a:xfrm>
          <a:prstGeom prst="rect">
            <a:avLst/>
          </a:prstGeom>
        </p:spPr>
        <p:txBody>
          <a:bodyPr lIns="0" tIns="0" rIns="0" bIns="0" rtlCol="0" anchor="t">
            <a:spAutoFit/>
          </a:bodyPr>
          <a:lstStyle/>
          <a:p>
            <a:pPr algn="just">
              <a:lnSpc>
                <a:spcPts val="3582"/>
              </a:lnSpc>
            </a:pPr>
            <a:r>
              <a:rPr lang="en-US" sz="2199">
                <a:solidFill>
                  <a:srgbClr val="15213F"/>
                </a:solidFill>
                <a:latin typeface="Roboto"/>
                <a:ea typeface="Roboto"/>
                <a:cs typeface="Roboto"/>
                <a:sym typeface="Roboto"/>
              </a:rPr>
              <a:t>The EffG is well-suited for analyzing directed networks. The flow of information is not necessarily mutual.</a:t>
            </a:r>
          </a:p>
        </p:txBody>
      </p:sp>
      <p:sp>
        <p:nvSpPr>
          <p:cNvPr id="7" name="TextBox 7"/>
          <p:cNvSpPr txBox="1"/>
          <p:nvPr/>
        </p:nvSpPr>
        <p:spPr>
          <a:xfrm>
            <a:off x="9786601" y="7305129"/>
            <a:ext cx="7808607" cy="1318532"/>
          </a:xfrm>
          <a:prstGeom prst="rect">
            <a:avLst/>
          </a:prstGeom>
        </p:spPr>
        <p:txBody>
          <a:bodyPr lIns="0" tIns="0" rIns="0" bIns="0" rtlCol="0" anchor="t">
            <a:spAutoFit/>
          </a:bodyPr>
          <a:lstStyle/>
          <a:p>
            <a:pPr algn="just">
              <a:lnSpc>
                <a:spcPts val="3582"/>
              </a:lnSpc>
            </a:pPr>
            <a:r>
              <a:rPr lang="en-US" sz="2199">
                <a:solidFill>
                  <a:srgbClr val="15213F"/>
                </a:solidFill>
                <a:latin typeface="Roboto"/>
                <a:ea typeface="Roboto"/>
                <a:cs typeface="Roboto"/>
                <a:sym typeface="Roboto"/>
              </a:rPr>
              <a:t>The effective distance in a directed network accounts for the fact that movement may be with higher probability in one direction than the other.</a:t>
            </a:r>
          </a:p>
        </p:txBody>
      </p:sp>
      <p:sp>
        <p:nvSpPr>
          <p:cNvPr id="8" name="TextBox 8"/>
          <p:cNvSpPr txBox="1"/>
          <p:nvPr/>
        </p:nvSpPr>
        <p:spPr>
          <a:xfrm>
            <a:off x="9744054" y="5196121"/>
            <a:ext cx="7808607" cy="1340110"/>
          </a:xfrm>
          <a:prstGeom prst="rect">
            <a:avLst/>
          </a:prstGeom>
        </p:spPr>
        <p:txBody>
          <a:bodyPr lIns="0" tIns="0" rIns="0" bIns="0" rtlCol="0" anchor="t">
            <a:spAutoFit/>
          </a:bodyPr>
          <a:lstStyle/>
          <a:p>
            <a:pPr algn="just">
              <a:lnSpc>
                <a:spcPts val="3582"/>
              </a:lnSpc>
            </a:pPr>
            <a:r>
              <a:rPr lang="en-US" sz="2199" dirty="0">
                <a:solidFill>
                  <a:srgbClr val="15213F"/>
                </a:solidFill>
                <a:latin typeface="Roboto"/>
                <a:ea typeface="Roboto"/>
                <a:cs typeface="Roboto"/>
                <a:sym typeface="Roboto"/>
              </a:rPr>
              <a:t>The effective distance is typically asymmetric, meaning that the computed "distance" from node M to node N is not necessarily the same as from N to M.</a:t>
            </a:r>
          </a:p>
        </p:txBody>
      </p:sp>
      <p:grpSp>
        <p:nvGrpSpPr>
          <p:cNvPr id="9" name="Group 9"/>
          <p:cNvGrpSpPr/>
          <p:nvPr/>
        </p:nvGrpSpPr>
        <p:grpSpPr>
          <a:xfrm>
            <a:off x="9144000" y="2088358"/>
            <a:ext cx="407022" cy="496044"/>
            <a:chOff x="0" y="0"/>
            <a:chExt cx="542695" cy="661392"/>
          </a:xfrm>
        </p:grpSpPr>
        <p:sp>
          <p:nvSpPr>
            <p:cNvPr id="10" name="Freeform 10"/>
            <p:cNvSpPr/>
            <p:nvPr/>
          </p:nvSpPr>
          <p:spPr>
            <a:xfrm>
              <a:off x="0" y="0"/>
              <a:ext cx="542720" cy="661416"/>
            </a:xfrm>
            <a:custGeom>
              <a:avLst/>
              <a:gdLst/>
              <a:ahLst/>
              <a:cxnLst/>
              <a:rect l="l" t="t" r="r" b="b"/>
              <a:pathLst>
                <a:path w="542720" h="661416">
                  <a:moveTo>
                    <a:pt x="0" y="56769"/>
                  </a:moveTo>
                  <a:cubicBezTo>
                    <a:pt x="0" y="25400"/>
                    <a:pt x="20842" y="0"/>
                    <a:pt x="46581" y="0"/>
                  </a:cubicBezTo>
                  <a:lnTo>
                    <a:pt x="496134" y="0"/>
                  </a:lnTo>
                  <a:cubicBezTo>
                    <a:pt x="521874" y="0"/>
                    <a:pt x="542720" y="25400"/>
                    <a:pt x="542720" y="56769"/>
                  </a:cubicBezTo>
                  <a:lnTo>
                    <a:pt x="542720" y="604647"/>
                  </a:lnTo>
                  <a:cubicBezTo>
                    <a:pt x="542720" y="636016"/>
                    <a:pt x="521874" y="661416"/>
                    <a:pt x="496134" y="661416"/>
                  </a:cubicBezTo>
                  <a:lnTo>
                    <a:pt x="46581" y="661416"/>
                  </a:lnTo>
                  <a:cubicBezTo>
                    <a:pt x="20842" y="661416"/>
                    <a:pt x="0" y="636016"/>
                    <a:pt x="0" y="604647"/>
                  </a:cubicBezTo>
                  <a:close/>
                </a:path>
              </a:pathLst>
            </a:custGeom>
            <a:solidFill>
              <a:srgbClr val="E9ECF2"/>
            </a:solidFill>
          </p:spPr>
        </p:sp>
      </p:grpSp>
      <p:grpSp>
        <p:nvGrpSpPr>
          <p:cNvPr id="11" name="Group 11"/>
          <p:cNvGrpSpPr/>
          <p:nvPr/>
        </p:nvGrpSpPr>
        <p:grpSpPr>
          <a:xfrm>
            <a:off x="9144000" y="7400379"/>
            <a:ext cx="407022" cy="496044"/>
            <a:chOff x="0" y="0"/>
            <a:chExt cx="542695" cy="661392"/>
          </a:xfrm>
        </p:grpSpPr>
        <p:sp>
          <p:nvSpPr>
            <p:cNvPr id="12" name="Freeform 12"/>
            <p:cNvSpPr/>
            <p:nvPr/>
          </p:nvSpPr>
          <p:spPr>
            <a:xfrm>
              <a:off x="0" y="0"/>
              <a:ext cx="542720" cy="661416"/>
            </a:xfrm>
            <a:custGeom>
              <a:avLst/>
              <a:gdLst/>
              <a:ahLst/>
              <a:cxnLst/>
              <a:rect l="l" t="t" r="r" b="b"/>
              <a:pathLst>
                <a:path w="542720" h="661416">
                  <a:moveTo>
                    <a:pt x="0" y="56769"/>
                  </a:moveTo>
                  <a:cubicBezTo>
                    <a:pt x="0" y="25400"/>
                    <a:pt x="20842" y="0"/>
                    <a:pt x="46581" y="0"/>
                  </a:cubicBezTo>
                  <a:lnTo>
                    <a:pt x="496134" y="0"/>
                  </a:lnTo>
                  <a:cubicBezTo>
                    <a:pt x="521874" y="0"/>
                    <a:pt x="542720" y="25400"/>
                    <a:pt x="542720" y="56769"/>
                  </a:cubicBezTo>
                  <a:lnTo>
                    <a:pt x="542720" y="604647"/>
                  </a:lnTo>
                  <a:cubicBezTo>
                    <a:pt x="542720" y="636016"/>
                    <a:pt x="521874" y="661416"/>
                    <a:pt x="496134" y="661416"/>
                  </a:cubicBezTo>
                  <a:lnTo>
                    <a:pt x="46581" y="661416"/>
                  </a:lnTo>
                  <a:cubicBezTo>
                    <a:pt x="20842" y="661416"/>
                    <a:pt x="0" y="636016"/>
                    <a:pt x="0" y="604647"/>
                  </a:cubicBezTo>
                  <a:close/>
                </a:path>
              </a:pathLst>
            </a:custGeom>
            <a:solidFill>
              <a:srgbClr val="E9ECF2"/>
            </a:solidFill>
          </p:spPr>
        </p:sp>
      </p:grpSp>
      <p:grpSp>
        <p:nvGrpSpPr>
          <p:cNvPr id="13" name="Group 13"/>
          <p:cNvGrpSpPr/>
          <p:nvPr/>
        </p:nvGrpSpPr>
        <p:grpSpPr>
          <a:xfrm>
            <a:off x="9144000" y="5291371"/>
            <a:ext cx="407022" cy="496044"/>
            <a:chOff x="0" y="0"/>
            <a:chExt cx="542695" cy="661392"/>
          </a:xfrm>
        </p:grpSpPr>
        <p:sp>
          <p:nvSpPr>
            <p:cNvPr id="14" name="Freeform 14"/>
            <p:cNvSpPr/>
            <p:nvPr/>
          </p:nvSpPr>
          <p:spPr>
            <a:xfrm>
              <a:off x="0" y="0"/>
              <a:ext cx="542720" cy="661416"/>
            </a:xfrm>
            <a:custGeom>
              <a:avLst/>
              <a:gdLst/>
              <a:ahLst/>
              <a:cxnLst/>
              <a:rect l="l" t="t" r="r" b="b"/>
              <a:pathLst>
                <a:path w="542720" h="661416">
                  <a:moveTo>
                    <a:pt x="0" y="56769"/>
                  </a:moveTo>
                  <a:cubicBezTo>
                    <a:pt x="0" y="25400"/>
                    <a:pt x="20842" y="0"/>
                    <a:pt x="46581" y="0"/>
                  </a:cubicBezTo>
                  <a:lnTo>
                    <a:pt x="496134" y="0"/>
                  </a:lnTo>
                  <a:cubicBezTo>
                    <a:pt x="521874" y="0"/>
                    <a:pt x="542720" y="25400"/>
                    <a:pt x="542720" y="56769"/>
                  </a:cubicBezTo>
                  <a:lnTo>
                    <a:pt x="542720" y="604647"/>
                  </a:lnTo>
                  <a:cubicBezTo>
                    <a:pt x="542720" y="636016"/>
                    <a:pt x="521874" y="661416"/>
                    <a:pt x="496134" y="661416"/>
                  </a:cubicBezTo>
                  <a:lnTo>
                    <a:pt x="46581" y="661416"/>
                  </a:lnTo>
                  <a:cubicBezTo>
                    <a:pt x="20842" y="661416"/>
                    <a:pt x="0" y="636016"/>
                    <a:pt x="0" y="604647"/>
                  </a:cubicBezTo>
                  <a:close/>
                </a:path>
              </a:pathLst>
            </a:custGeom>
            <a:solidFill>
              <a:srgbClr val="E9ECF2"/>
            </a:solidFill>
          </p:spPr>
        </p:sp>
      </p:grpSp>
      <p:grpSp>
        <p:nvGrpSpPr>
          <p:cNvPr id="15" name="Group 15"/>
          <p:cNvGrpSpPr/>
          <p:nvPr/>
        </p:nvGrpSpPr>
        <p:grpSpPr>
          <a:xfrm>
            <a:off x="9144000" y="3670814"/>
            <a:ext cx="407022" cy="496044"/>
            <a:chOff x="0" y="0"/>
            <a:chExt cx="542695" cy="661392"/>
          </a:xfrm>
        </p:grpSpPr>
        <p:sp>
          <p:nvSpPr>
            <p:cNvPr id="16" name="Freeform 16"/>
            <p:cNvSpPr/>
            <p:nvPr/>
          </p:nvSpPr>
          <p:spPr>
            <a:xfrm>
              <a:off x="0" y="0"/>
              <a:ext cx="542720" cy="661416"/>
            </a:xfrm>
            <a:custGeom>
              <a:avLst/>
              <a:gdLst/>
              <a:ahLst/>
              <a:cxnLst/>
              <a:rect l="l" t="t" r="r" b="b"/>
              <a:pathLst>
                <a:path w="542720" h="661416">
                  <a:moveTo>
                    <a:pt x="0" y="56769"/>
                  </a:moveTo>
                  <a:cubicBezTo>
                    <a:pt x="0" y="25400"/>
                    <a:pt x="20842" y="0"/>
                    <a:pt x="46581" y="0"/>
                  </a:cubicBezTo>
                  <a:lnTo>
                    <a:pt x="496134" y="0"/>
                  </a:lnTo>
                  <a:cubicBezTo>
                    <a:pt x="521874" y="0"/>
                    <a:pt x="542720" y="25400"/>
                    <a:pt x="542720" y="56769"/>
                  </a:cubicBezTo>
                  <a:lnTo>
                    <a:pt x="542720" y="604647"/>
                  </a:lnTo>
                  <a:cubicBezTo>
                    <a:pt x="542720" y="636016"/>
                    <a:pt x="521874" y="661416"/>
                    <a:pt x="496134" y="661416"/>
                  </a:cubicBezTo>
                  <a:lnTo>
                    <a:pt x="46581" y="661416"/>
                  </a:lnTo>
                  <a:cubicBezTo>
                    <a:pt x="20842" y="661416"/>
                    <a:pt x="0" y="636016"/>
                    <a:pt x="0" y="604647"/>
                  </a:cubicBezTo>
                  <a:close/>
                </a:path>
              </a:pathLst>
            </a:custGeom>
            <a:solidFill>
              <a:srgbClr val="E9ECF2"/>
            </a:solidFill>
          </p:spPr>
        </p:sp>
      </p:grpSp>
      <p:sp>
        <p:nvSpPr>
          <p:cNvPr id="17" name="Номер слайда 16">
            <a:extLst>
              <a:ext uri="{FF2B5EF4-FFF2-40B4-BE49-F238E27FC236}">
                <a16:creationId xmlns:a16="http://schemas.microsoft.com/office/drawing/2014/main" id="{60D67D1D-4B7D-4DBC-BCCB-B4A3125470D1}"/>
              </a:ext>
            </a:extLst>
          </p:cNvPr>
          <p:cNvSpPr>
            <a:spLocks noGrp="1"/>
          </p:cNvSpPr>
          <p:nvPr>
            <p:ph type="sldNum" sz="quarter" idx="12"/>
          </p:nvPr>
        </p:nvSpPr>
        <p:spPr>
          <a:xfrm>
            <a:off x="287139" y="9639300"/>
            <a:ext cx="533400" cy="463550"/>
          </a:xfrm>
        </p:spPr>
        <p:txBody>
          <a:bodyPr/>
          <a:lstStyle/>
          <a:p>
            <a:fld id="{B6F15528-21DE-4FAA-801E-634DDDAF4B2B}" type="slidenum">
              <a:rPr lang="en-US" sz="2000" smtClean="0"/>
              <a:pPr/>
              <a:t>13</a:t>
            </a:fld>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TextBox 2"/>
          <p:cNvSpPr txBox="1"/>
          <p:nvPr/>
        </p:nvSpPr>
        <p:spPr>
          <a:xfrm>
            <a:off x="1028700" y="706573"/>
            <a:ext cx="14734646" cy="1730594"/>
          </a:xfrm>
          <a:prstGeom prst="rect">
            <a:avLst/>
          </a:prstGeom>
        </p:spPr>
        <p:txBody>
          <a:bodyPr lIns="0" tIns="0" rIns="0" bIns="0" rtlCol="0" anchor="t">
            <a:spAutoFit/>
          </a:bodyPr>
          <a:lstStyle/>
          <a:p>
            <a:pPr algn="l">
              <a:lnSpc>
                <a:spcPts val="6847"/>
              </a:lnSpc>
            </a:pPr>
            <a:r>
              <a:rPr lang="en-US" sz="5499" dirty="0">
                <a:solidFill>
                  <a:srgbClr val="3257B8"/>
                </a:solidFill>
                <a:latin typeface="Roboto Slab"/>
                <a:ea typeface="Roboto Slab"/>
                <a:cs typeface="Roboto Slab"/>
                <a:sym typeface="Roboto Slab"/>
              </a:rPr>
              <a:t>Research Process: Introduction</a:t>
            </a:r>
          </a:p>
          <a:p>
            <a:pPr algn="l">
              <a:lnSpc>
                <a:spcPts val="6849"/>
              </a:lnSpc>
            </a:pPr>
            <a:endParaRPr lang="en-US" sz="5499" dirty="0">
              <a:solidFill>
                <a:srgbClr val="3257B8"/>
              </a:solidFill>
              <a:latin typeface="Roboto Slab"/>
              <a:ea typeface="Roboto Slab"/>
              <a:cs typeface="Roboto Slab"/>
              <a:sym typeface="Roboto Slab"/>
            </a:endParaRPr>
          </a:p>
        </p:txBody>
      </p:sp>
      <p:sp>
        <p:nvSpPr>
          <p:cNvPr id="4" name="TextBox 4"/>
          <p:cNvSpPr txBox="1"/>
          <p:nvPr/>
        </p:nvSpPr>
        <p:spPr>
          <a:xfrm>
            <a:off x="1028700" y="2011841"/>
            <a:ext cx="16230600" cy="3702937"/>
          </a:xfrm>
          <a:prstGeom prst="rect">
            <a:avLst/>
          </a:prstGeom>
        </p:spPr>
        <p:txBody>
          <a:bodyPr lIns="0" tIns="0" rIns="0" bIns="0" rtlCol="0" anchor="t">
            <a:spAutoFit/>
          </a:bodyPr>
          <a:lstStyle/>
          <a:p>
            <a:pPr algn="just">
              <a:lnSpc>
                <a:spcPts val="4883"/>
              </a:lnSpc>
            </a:pPr>
            <a:r>
              <a:rPr lang="en-US" sz="2800" dirty="0">
                <a:solidFill>
                  <a:srgbClr val="15213F"/>
                </a:solidFill>
                <a:latin typeface="Roboto"/>
                <a:ea typeface="Roboto"/>
                <a:cs typeface="Roboto"/>
                <a:sym typeface="Roboto"/>
              </a:rPr>
              <a:t>In this project we focus on three types of important nodes:</a:t>
            </a:r>
          </a:p>
          <a:p>
            <a:pPr marL="474979" lvl="1" indent="-237490" algn="just">
              <a:lnSpc>
                <a:spcPts val="4883"/>
              </a:lnSpc>
              <a:buFont typeface="Arial"/>
              <a:buChar char="•"/>
            </a:pPr>
            <a:r>
              <a:rPr lang="en-US" sz="2800" b="1" dirty="0">
                <a:solidFill>
                  <a:srgbClr val="15213F"/>
                </a:solidFill>
                <a:latin typeface="Roboto Bold"/>
                <a:ea typeface="Roboto Bold"/>
                <a:cs typeface="Roboto Bold"/>
                <a:sym typeface="Roboto Bold"/>
              </a:rPr>
              <a:t>High Citation Nodes:</a:t>
            </a:r>
            <a:r>
              <a:rPr lang="en-US" sz="2800" dirty="0">
                <a:solidFill>
                  <a:srgbClr val="15213F"/>
                </a:solidFill>
                <a:latin typeface="Roboto"/>
                <a:ea typeface="Roboto"/>
                <a:cs typeface="Roboto"/>
                <a:sym typeface="Roboto"/>
              </a:rPr>
              <a:t> documents that are cited a lot.</a:t>
            </a:r>
          </a:p>
          <a:p>
            <a:pPr marL="474979" lvl="1" indent="-237490" algn="just">
              <a:lnSpc>
                <a:spcPts val="4883"/>
              </a:lnSpc>
              <a:buFont typeface="Arial"/>
              <a:buChar char="•"/>
            </a:pPr>
            <a:r>
              <a:rPr lang="en-US" sz="2800" b="1" dirty="0">
                <a:solidFill>
                  <a:srgbClr val="15213F"/>
                </a:solidFill>
                <a:latin typeface="Roboto Bold"/>
                <a:ea typeface="Roboto Bold"/>
                <a:cs typeface="Roboto Bold"/>
                <a:sym typeface="Roboto Bold"/>
              </a:rPr>
              <a:t>Bridge Nodes:</a:t>
            </a:r>
            <a:r>
              <a:rPr lang="en-US" sz="2800" dirty="0">
                <a:solidFill>
                  <a:srgbClr val="15213F"/>
                </a:solidFill>
                <a:latin typeface="Roboto"/>
                <a:ea typeface="Roboto"/>
                <a:cs typeface="Roboto"/>
                <a:sym typeface="Roboto"/>
              </a:rPr>
              <a:t> documents that provide connectivity between clusters.</a:t>
            </a:r>
          </a:p>
          <a:p>
            <a:pPr marL="474979" lvl="1" indent="-237490" algn="just">
              <a:lnSpc>
                <a:spcPts val="4883"/>
              </a:lnSpc>
              <a:buFont typeface="Arial"/>
              <a:buChar char="•"/>
            </a:pPr>
            <a:r>
              <a:rPr lang="en-US" sz="2800" b="1" dirty="0">
                <a:solidFill>
                  <a:srgbClr val="15213F"/>
                </a:solidFill>
                <a:latin typeface="Roboto Bold"/>
                <a:ea typeface="Roboto Bold"/>
                <a:cs typeface="Roboto Bold"/>
                <a:sym typeface="Roboto Bold"/>
              </a:rPr>
              <a:t>Authoritative Nodes:</a:t>
            </a:r>
            <a:r>
              <a:rPr lang="en-US" sz="2800" dirty="0">
                <a:solidFill>
                  <a:srgbClr val="15213F"/>
                </a:solidFill>
                <a:latin typeface="Roboto"/>
                <a:ea typeface="Roboto"/>
                <a:cs typeface="Roboto"/>
                <a:sym typeface="Roboto"/>
              </a:rPr>
              <a:t> documents that are cited by other important documents which make them more authoritative.</a:t>
            </a:r>
          </a:p>
          <a:p>
            <a:pPr algn="just">
              <a:lnSpc>
                <a:spcPts val="4883"/>
              </a:lnSpc>
            </a:pPr>
            <a:endParaRPr lang="en-US" sz="2800" dirty="0">
              <a:solidFill>
                <a:srgbClr val="15213F"/>
              </a:solidFill>
              <a:latin typeface="Roboto"/>
              <a:ea typeface="Roboto"/>
              <a:cs typeface="Roboto"/>
              <a:sym typeface="Roboto"/>
            </a:endParaRPr>
          </a:p>
        </p:txBody>
      </p:sp>
      <p:sp>
        <p:nvSpPr>
          <p:cNvPr id="5" name="TextBox 5"/>
          <p:cNvSpPr txBox="1"/>
          <p:nvPr/>
        </p:nvSpPr>
        <p:spPr>
          <a:xfrm>
            <a:off x="1028700" y="5702509"/>
            <a:ext cx="16230600" cy="1888337"/>
          </a:xfrm>
          <a:prstGeom prst="rect">
            <a:avLst/>
          </a:prstGeom>
        </p:spPr>
        <p:txBody>
          <a:bodyPr lIns="0" tIns="0" rIns="0" bIns="0" rtlCol="0" anchor="t">
            <a:spAutoFit/>
          </a:bodyPr>
          <a:lstStyle/>
          <a:p>
            <a:pPr algn="just">
              <a:lnSpc>
                <a:spcPts val="5081"/>
              </a:lnSpc>
            </a:pPr>
            <a:r>
              <a:rPr lang="en-US" sz="2800" dirty="0">
                <a:solidFill>
                  <a:srgbClr val="15213F"/>
                </a:solidFill>
                <a:latin typeface="Roboto"/>
                <a:ea typeface="Roboto"/>
                <a:cs typeface="Roboto"/>
                <a:sym typeface="Roboto"/>
              </a:rPr>
              <a:t>The idea is to identify these three types of important nodes using different gravity models and track the behavior of the importance scores throughout the timestamps for each of these nodes.</a:t>
            </a:r>
          </a:p>
          <a:p>
            <a:pPr algn="just">
              <a:lnSpc>
                <a:spcPts val="5081"/>
              </a:lnSpc>
            </a:pPr>
            <a:endParaRPr lang="en-US" sz="2800" dirty="0">
              <a:solidFill>
                <a:srgbClr val="15213F"/>
              </a:solidFill>
              <a:latin typeface="Roboto"/>
              <a:ea typeface="Roboto"/>
              <a:cs typeface="Roboto"/>
              <a:sym typeface="Roboto"/>
            </a:endParaRPr>
          </a:p>
        </p:txBody>
      </p:sp>
      <p:sp>
        <p:nvSpPr>
          <p:cNvPr id="3" name="Номер слайда 2">
            <a:extLst>
              <a:ext uri="{FF2B5EF4-FFF2-40B4-BE49-F238E27FC236}">
                <a16:creationId xmlns:a16="http://schemas.microsoft.com/office/drawing/2014/main" id="{631E4848-BB04-4A09-87F5-029801EA5A9A}"/>
              </a:ext>
            </a:extLst>
          </p:cNvPr>
          <p:cNvSpPr>
            <a:spLocks noGrp="1"/>
          </p:cNvSpPr>
          <p:nvPr>
            <p:ph type="sldNum" sz="quarter" idx="12"/>
          </p:nvPr>
        </p:nvSpPr>
        <p:spPr>
          <a:xfrm>
            <a:off x="304800" y="9639300"/>
            <a:ext cx="457200" cy="425326"/>
          </a:xfrm>
        </p:spPr>
        <p:txBody>
          <a:bodyPr/>
          <a:lstStyle/>
          <a:p>
            <a:fld id="{B6F15528-21DE-4FAA-801E-634DDDAF4B2B}" type="slidenum">
              <a:rPr lang="en-US" sz="2000" smtClean="0"/>
              <a:pPr/>
              <a:t>14</a:t>
            </a:fld>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pic>
        <p:nvPicPr>
          <p:cNvPr id="101" name="Рисунок 100">
            <a:extLst>
              <a:ext uri="{FF2B5EF4-FFF2-40B4-BE49-F238E27FC236}">
                <a16:creationId xmlns:a16="http://schemas.microsoft.com/office/drawing/2014/main" id="{16207EF2-9570-4C8A-8A58-7BFEAC781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2" name="Номер слайда 1">
            <a:extLst>
              <a:ext uri="{FF2B5EF4-FFF2-40B4-BE49-F238E27FC236}">
                <a16:creationId xmlns:a16="http://schemas.microsoft.com/office/drawing/2014/main" id="{23D159C7-6213-4497-A72C-4581702CEFBA}"/>
              </a:ext>
            </a:extLst>
          </p:cNvPr>
          <p:cNvSpPr>
            <a:spLocks noGrp="1"/>
          </p:cNvSpPr>
          <p:nvPr>
            <p:ph type="sldNum" sz="quarter" idx="12"/>
          </p:nvPr>
        </p:nvSpPr>
        <p:spPr>
          <a:xfrm>
            <a:off x="228600" y="9563100"/>
            <a:ext cx="457200" cy="533400"/>
          </a:xfrm>
        </p:spPr>
        <p:txBody>
          <a:bodyPr/>
          <a:lstStyle/>
          <a:p>
            <a:fld id="{B6F15528-21DE-4FAA-801E-634DDDAF4B2B}" type="slidenum">
              <a:rPr lang="en-US" sz="2000" smtClean="0"/>
              <a:pPr/>
              <a:t>15</a:t>
            </a:fld>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grpSp>
        <p:nvGrpSpPr>
          <p:cNvPr id="2" name="Group 2"/>
          <p:cNvGrpSpPr/>
          <p:nvPr/>
        </p:nvGrpSpPr>
        <p:grpSpPr>
          <a:xfrm>
            <a:off x="737624" y="3213795"/>
            <a:ext cx="8265142" cy="1709440"/>
            <a:chOff x="0" y="0"/>
            <a:chExt cx="2176828" cy="450223"/>
          </a:xfrm>
        </p:grpSpPr>
        <p:sp>
          <p:nvSpPr>
            <p:cNvPr id="3" name="Freeform 3"/>
            <p:cNvSpPr/>
            <p:nvPr/>
          </p:nvSpPr>
          <p:spPr>
            <a:xfrm>
              <a:off x="0" y="0"/>
              <a:ext cx="2176828" cy="450223"/>
            </a:xfrm>
            <a:custGeom>
              <a:avLst/>
              <a:gdLst/>
              <a:ahLst/>
              <a:cxnLst/>
              <a:rect l="l" t="t" r="r" b="b"/>
              <a:pathLst>
                <a:path w="2176828" h="450223">
                  <a:moveTo>
                    <a:pt x="47771" y="0"/>
                  </a:moveTo>
                  <a:lnTo>
                    <a:pt x="2129056" y="0"/>
                  </a:lnTo>
                  <a:cubicBezTo>
                    <a:pt x="2155440" y="0"/>
                    <a:pt x="2176828" y="21388"/>
                    <a:pt x="2176828" y="47771"/>
                  </a:cubicBezTo>
                  <a:lnTo>
                    <a:pt x="2176828" y="402451"/>
                  </a:lnTo>
                  <a:cubicBezTo>
                    <a:pt x="2176828" y="428835"/>
                    <a:pt x="2155440" y="450223"/>
                    <a:pt x="2129056" y="450223"/>
                  </a:cubicBezTo>
                  <a:lnTo>
                    <a:pt x="47771" y="450223"/>
                  </a:lnTo>
                  <a:cubicBezTo>
                    <a:pt x="21388" y="450223"/>
                    <a:pt x="0" y="428835"/>
                    <a:pt x="0" y="402451"/>
                  </a:cubicBezTo>
                  <a:lnTo>
                    <a:pt x="0" y="47771"/>
                  </a:lnTo>
                  <a:cubicBezTo>
                    <a:pt x="0" y="21388"/>
                    <a:pt x="21388" y="0"/>
                    <a:pt x="47771" y="0"/>
                  </a:cubicBezTo>
                  <a:close/>
                </a:path>
              </a:pathLst>
            </a:custGeom>
            <a:solidFill>
              <a:srgbClr val="1B75BB"/>
            </a:solidFill>
          </p:spPr>
        </p:sp>
        <p:sp>
          <p:nvSpPr>
            <p:cNvPr id="4" name="TextBox 4"/>
            <p:cNvSpPr txBox="1"/>
            <p:nvPr/>
          </p:nvSpPr>
          <p:spPr>
            <a:xfrm>
              <a:off x="0" y="-95250"/>
              <a:ext cx="2176828" cy="545473"/>
            </a:xfrm>
            <a:prstGeom prst="rect">
              <a:avLst/>
            </a:prstGeom>
          </p:spPr>
          <p:txBody>
            <a:bodyPr lIns="50800" tIns="50800" rIns="50800" bIns="50800" rtlCol="0" anchor="ctr"/>
            <a:lstStyle/>
            <a:p>
              <a:pPr algn="ctr">
                <a:lnSpc>
                  <a:spcPts val="3562"/>
                </a:lnSpc>
              </a:pPr>
              <a:endParaRPr/>
            </a:p>
          </p:txBody>
        </p:sp>
      </p:grpSp>
      <p:grpSp>
        <p:nvGrpSpPr>
          <p:cNvPr id="5" name="Group 5"/>
          <p:cNvGrpSpPr/>
          <p:nvPr/>
        </p:nvGrpSpPr>
        <p:grpSpPr>
          <a:xfrm>
            <a:off x="1398389" y="2894856"/>
            <a:ext cx="38100" cy="5808315"/>
            <a:chOff x="0" y="0"/>
            <a:chExt cx="50800" cy="7744420"/>
          </a:xfrm>
        </p:grpSpPr>
        <p:sp>
          <p:nvSpPr>
            <p:cNvPr id="6" name="Freeform 6"/>
            <p:cNvSpPr/>
            <p:nvPr/>
          </p:nvSpPr>
          <p:spPr>
            <a:xfrm>
              <a:off x="0" y="0"/>
              <a:ext cx="50800" cy="7744460"/>
            </a:xfrm>
            <a:custGeom>
              <a:avLst/>
              <a:gdLst/>
              <a:ahLst/>
              <a:cxnLst/>
              <a:rect l="l" t="t" r="r" b="b"/>
              <a:pathLst>
                <a:path w="50800" h="7744460">
                  <a:moveTo>
                    <a:pt x="0" y="25400"/>
                  </a:moveTo>
                  <a:cubicBezTo>
                    <a:pt x="0" y="11430"/>
                    <a:pt x="11430" y="0"/>
                    <a:pt x="25400" y="0"/>
                  </a:cubicBezTo>
                  <a:cubicBezTo>
                    <a:pt x="39370" y="0"/>
                    <a:pt x="50800" y="11430"/>
                    <a:pt x="50800" y="25400"/>
                  </a:cubicBezTo>
                  <a:lnTo>
                    <a:pt x="50800" y="7719060"/>
                  </a:lnTo>
                  <a:cubicBezTo>
                    <a:pt x="50800" y="7733030"/>
                    <a:pt x="39370" y="7744460"/>
                    <a:pt x="25400" y="7744460"/>
                  </a:cubicBezTo>
                  <a:cubicBezTo>
                    <a:pt x="11430" y="7744460"/>
                    <a:pt x="0" y="7733030"/>
                    <a:pt x="0" y="7719060"/>
                  </a:cubicBezTo>
                  <a:close/>
                </a:path>
              </a:pathLst>
            </a:custGeom>
            <a:solidFill>
              <a:srgbClr val="CFD2D8"/>
            </a:solidFill>
          </p:spPr>
        </p:sp>
      </p:grpSp>
      <p:grpSp>
        <p:nvGrpSpPr>
          <p:cNvPr id="7" name="Group 7"/>
          <p:cNvGrpSpPr/>
          <p:nvPr/>
        </p:nvGrpSpPr>
        <p:grpSpPr>
          <a:xfrm>
            <a:off x="1698277" y="3513684"/>
            <a:ext cx="992237" cy="38100"/>
            <a:chOff x="0" y="0"/>
            <a:chExt cx="1322983" cy="50800"/>
          </a:xfrm>
        </p:grpSpPr>
        <p:sp>
          <p:nvSpPr>
            <p:cNvPr id="8" name="Freeform 8"/>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FD2D8"/>
            </a:solidFill>
          </p:spPr>
        </p:sp>
      </p:grpSp>
      <p:grpSp>
        <p:nvGrpSpPr>
          <p:cNvPr id="9" name="Group 9"/>
          <p:cNvGrpSpPr/>
          <p:nvPr/>
        </p:nvGrpSpPr>
        <p:grpSpPr>
          <a:xfrm>
            <a:off x="1098500" y="3213795"/>
            <a:ext cx="637878" cy="637878"/>
            <a:chOff x="0" y="0"/>
            <a:chExt cx="850503" cy="850503"/>
          </a:xfrm>
        </p:grpSpPr>
        <p:sp>
          <p:nvSpPr>
            <p:cNvPr id="10" name="Freeform 1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1B75BB"/>
            </a:solidFill>
          </p:spPr>
        </p:sp>
      </p:grpSp>
      <p:grpSp>
        <p:nvGrpSpPr>
          <p:cNvPr id="11" name="Group 11"/>
          <p:cNvGrpSpPr/>
          <p:nvPr/>
        </p:nvGrpSpPr>
        <p:grpSpPr>
          <a:xfrm>
            <a:off x="1698277" y="5544294"/>
            <a:ext cx="992237" cy="38100"/>
            <a:chOff x="0" y="0"/>
            <a:chExt cx="1322983" cy="50800"/>
          </a:xfrm>
        </p:grpSpPr>
        <p:sp>
          <p:nvSpPr>
            <p:cNvPr id="12" name="Freeform 12"/>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FD2D8"/>
            </a:solidFill>
          </p:spPr>
        </p:sp>
      </p:grpSp>
      <p:grpSp>
        <p:nvGrpSpPr>
          <p:cNvPr id="13" name="Group 13"/>
          <p:cNvGrpSpPr/>
          <p:nvPr/>
        </p:nvGrpSpPr>
        <p:grpSpPr>
          <a:xfrm>
            <a:off x="1098500" y="5244405"/>
            <a:ext cx="637878" cy="637877"/>
            <a:chOff x="0" y="0"/>
            <a:chExt cx="850503" cy="850503"/>
          </a:xfrm>
        </p:grpSpPr>
        <p:sp>
          <p:nvSpPr>
            <p:cNvPr id="14" name="Freeform 14"/>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9ECF2"/>
            </a:solidFill>
          </p:spPr>
        </p:sp>
      </p:grpSp>
      <p:grpSp>
        <p:nvGrpSpPr>
          <p:cNvPr id="15" name="Group 15"/>
          <p:cNvGrpSpPr/>
          <p:nvPr/>
        </p:nvGrpSpPr>
        <p:grpSpPr>
          <a:xfrm>
            <a:off x="1698277" y="7574905"/>
            <a:ext cx="992237" cy="38100"/>
            <a:chOff x="0" y="0"/>
            <a:chExt cx="1322983" cy="50800"/>
          </a:xfrm>
        </p:grpSpPr>
        <p:sp>
          <p:nvSpPr>
            <p:cNvPr id="16" name="Freeform 16"/>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FD2D8"/>
            </a:solidFill>
          </p:spPr>
        </p:sp>
      </p:grpSp>
      <p:grpSp>
        <p:nvGrpSpPr>
          <p:cNvPr id="17" name="Group 17"/>
          <p:cNvGrpSpPr/>
          <p:nvPr/>
        </p:nvGrpSpPr>
        <p:grpSpPr>
          <a:xfrm>
            <a:off x="1098500" y="7275016"/>
            <a:ext cx="637878" cy="637878"/>
            <a:chOff x="0" y="0"/>
            <a:chExt cx="850503" cy="850503"/>
          </a:xfrm>
        </p:grpSpPr>
        <p:sp>
          <p:nvSpPr>
            <p:cNvPr id="18" name="Freeform 18"/>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9ECF2"/>
            </a:solidFill>
          </p:spPr>
        </p:sp>
      </p:grpSp>
      <p:sp>
        <p:nvSpPr>
          <p:cNvPr id="19" name="TextBox 19"/>
          <p:cNvSpPr txBox="1"/>
          <p:nvPr/>
        </p:nvSpPr>
        <p:spPr>
          <a:xfrm>
            <a:off x="1098500" y="670802"/>
            <a:ext cx="9746900" cy="861979"/>
          </a:xfrm>
          <a:prstGeom prst="rect">
            <a:avLst/>
          </a:prstGeom>
        </p:spPr>
        <p:txBody>
          <a:bodyPr lIns="0" tIns="0" rIns="0" bIns="0" rtlCol="0" anchor="t">
            <a:spAutoFit/>
          </a:bodyPr>
          <a:lstStyle/>
          <a:p>
            <a:pPr algn="l">
              <a:lnSpc>
                <a:spcPts val="6937"/>
              </a:lnSpc>
            </a:pPr>
            <a:r>
              <a:rPr lang="en-US" sz="5562">
                <a:solidFill>
                  <a:srgbClr val="3257B8"/>
                </a:solidFill>
                <a:latin typeface="Roboto Slab"/>
                <a:ea typeface="Roboto Slab"/>
                <a:cs typeface="Roboto Slab"/>
                <a:sym typeface="Roboto Slab"/>
              </a:rPr>
              <a:t>Result Analysis Approaches</a:t>
            </a:r>
          </a:p>
        </p:txBody>
      </p:sp>
      <p:sp>
        <p:nvSpPr>
          <p:cNvPr id="20" name="TextBox 20"/>
          <p:cNvSpPr txBox="1"/>
          <p:nvPr/>
        </p:nvSpPr>
        <p:spPr>
          <a:xfrm>
            <a:off x="1329779" y="3377207"/>
            <a:ext cx="175320" cy="368201"/>
          </a:xfrm>
          <a:prstGeom prst="rect">
            <a:avLst/>
          </a:prstGeom>
        </p:spPr>
        <p:txBody>
          <a:bodyPr lIns="0" tIns="0" rIns="0" bIns="0" rtlCol="0" anchor="t">
            <a:spAutoFit/>
          </a:bodyPr>
          <a:lstStyle/>
          <a:p>
            <a:pPr algn="ctr">
              <a:lnSpc>
                <a:spcPts val="3312"/>
              </a:lnSpc>
            </a:pPr>
            <a:r>
              <a:rPr lang="en-US" sz="3312">
                <a:solidFill>
                  <a:srgbClr val="FFFFFF"/>
                </a:solidFill>
                <a:latin typeface="Roboto Slab"/>
                <a:ea typeface="Roboto Slab"/>
                <a:cs typeface="Roboto Slab"/>
                <a:sym typeface="Roboto Slab"/>
              </a:rPr>
              <a:t>1</a:t>
            </a:r>
          </a:p>
        </p:txBody>
      </p:sp>
      <p:sp>
        <p:nvSpPr>
          <p:cNvPr id="21" name="TextBox 21"/>
          <p:cNvSpPr txBox="1"/>
          <p:nvPr/>
        </p:nvSpPr>
        <p:spPr>
          <a:xfrm>
            <a:off x="2947690" y="7350274"/>
            <a:ext cx="3544044" cy="430212"/>
          </a:xfrm>
          <a:prstGeom prst="rect">
            <a:avLst/>
          </a:prstGeom>
        </p:spPr>
        <p:txBody>
          <a:bodyPr lIns="0" tIns="0" rIns="0" bIns="0" rtlCol="0" anchor="t">
            <a:spAutoFit/>
          </a:bodyPr>
          <a:lstStyle/>
          <a:p>
            <a:pPr algn="l">
              <a:lnSpc>
                <a:spcPts val="3437"/>
              </a:lnSpc>
            </a:pPr>
            <a:r>
              <a:rPr lang="en-US" sz="2750">
                <a:solidFill>
                  <a:srgbClr val="15213F"/>
                </a:solidFill>
                <a:latin typeface="Roboto Slab"/>
                <a:ea typeface="Roboto Slab"/>
                <a:cs typeface="Roboto Slab"/>
                <a:sym typeface="Roboto Slab"/>
              </a:rPr>
              <a:t>Categorize Nodes</a:t>
            </a:r>
          </a:p>
        </p:txBody>
      </p:sp>
      <p:sp>
        <p:nvSpPr>
          <p:cNvPr id="22" name="TextBox 22"/>
          <p:cNvSpPr txBox="1"/>
          <p:nvPr/>
        </p:nvSpPr>
        <p:spPr>
          <a:xfrm>
            <a:off x="1300014" y="5407819"/>
            <a:ext cx="234851" cy="368201"/>
          </a:xfrm>
          <a:prstGeom prst="rect">
            <a:avLst/>
          </a:prstGeom>
        </p:spPr>
        <p:txBody>
          <a:bodyPr lIns="0" tIns="0" rIns="0" bIns="0" rtlCol="0" anchor="t">
            <a:spAutoFit/>
          </a:bodyPr>
          <a:lstStyle/>
          <a:p>
            <a:pPr algn="ctr">
              <a:lnSpc>
                <a:spcPts val="3312"/>
              </a:lnSpc>
            </a:pPr>
            <a:r>
              <a:rPr lang="en-US" sz="3312">
                <a:solidFill>
                  <a:srgbClr val="15213F"/>
                </a:solidFill>
                <a:latin typeface="Roboto Slab"/>
                <a:ea typeface="Roboto Slab"/>
                <a:cs typeface="Roboto Slab"/>
                <a:sym typeface="Roboto Slab"/>
              </a:rPr>
              <a:t>2</a:t>
            </a:r>
          </a:p>
        </p:txBody>
      </p:sp>
      <p:sp>
        <p:nvSpPr>
          <p:cNvPr id="23" name="TextBox 23"/>
          <p:cNvSpPr txBox="1"/>
          <p:nvPr/>
        </p:nvSpPr>
        <p:spPr>
          <a:xfrm>
            <a:off x="2976860" y="5189935"/>
            <a:ext cx="4252881" cy="858838"/>
          </a:xfrm>
          <a:prstGeom prst="rect">
            <a:avLst/>
          </a:prstGeom>
        </p:spPr>
        <p:txBody>
          <a:bodyPr lIns="0" tIns="0" rIns="0" bIns="0" rtlCol="0" anchor="t">
            <a:spAutoFit/>
          </a:bodyPr>
          <a:lstStyle/>
          <a:p>
            <a:pPr algn="l">
              <a:lnSpc>
                <a:spcPts val="3437"/>
              </a:lnSpc>
            </a:pPr>
            <a:r>
              <a:rPr lang="en-US" sz="2750">
                <a:solidFill>
                  <a:srgbClr val="15213F"/>
                </a:solidFill>
                <a:latin typeface="Roboto Slab"/>
                <a:ea typeface="Roboto Slab"/>
                <a:cs typeface="Roboto Slab"/>
                <a:sym typeface="Roboto Slab"/>
              </a:rPr>
              <a:t>Compare results across different timestamps</a:t>
            </a:r>
          </a:p>
        </p:txBody>
      </p:sp>
      <p:sp>
        <p:nvSpPr>
          <p:cNvPr id="24" name="TextBox 24"/>
          <p:cNvSpPr txBox="1"/>
          <p:nvPr/>
        </p:nvSpPr>
        <p:spPr>
          <a:xfrm>
            <a:off x="1302544" y="7438430"/>
            <a:ext cx="229641" cy="368201"/>
          </a:xfrm>
          <a:prstGeom prst="rect">
            <a:avLst/>
          </a:prstGeom>
        </p:spPr>
        <p:txBody>
          <a:bodyPr lIns="0" tIns="0" rIns="0" bIns="0" rtlCol="0" anchor="t">
            <a:spAutoFit/>
          </a:bodyPr>
          <a:lstStyle/>
          <a:p>
            <a:pPr algn="ctr">
              <a:lnSpc>
                <a:spcPts val="3312"/>
              </a:lnSpc>
            </a:pPr>
            <a:r>
              <a:rPr lang="en-US" sz="3312">
                <a:solidFill>
                  <a:srgbClr val="15213F"/>
                </a:solidFill>
                <a:latin typeface="Roboto Slab"/>
                <a:ea typeface="Roboto Slab"/>
                <a:cs typeface="Roboto Slab"/>
                <a:sym typeface="Roboto Slab"/>
              </a:rPr>
              <a:t>3</a:t>
            </a:r>
          </a:p>
        </p:txBody>
      </p:sp>
      <p:sp>
        <p:nvSpPr>
          <p:cNvPr id="25" name="TextBox 25"/>
          <p:cNvSpPr txBox="1"/>
          <p:nvPr/>
        </p:nvSpPr>
        <p:spPr>
          <a:xfrm>
            <a:off x="2947690" y="3327152"/>
            <a:ext cx="5101817" cy="430212"/>
          </a:xfrm>
          <a:prstGeom prst="rect">
            <a:avLst/>
          </a:prstGeom>
        </p:spPr>
        <p:txBody>
          <a:bodyPr lIns="0" tIns="0" rIns="0" bIns="0" rtlCol="0" anchor="t">
            <a:spAutoFit/>
          </a:bodyPr>
          <a:lstStyle/>
          <a:p>
            <a:pPr algn="l">
              <a:lnSpc>
                <a:spcPts val="3437"/>
              </a:lnSpc>
            </a:pPr>
            <a:r>
              <a:rPr lang="en-US" sz="2750">
                <a:solidFill>
                  <a:srgbClr val="FFFFFF"/>
                </a:solidFill>
                <a:latin typeface="Roboto Slab"/>
                <a:ea typeface="Roboto Slab"/>
                <a:cs typeface="Roboto Slab"/>
                <a:sym typeface="Roboto Slab"/>
              </a:rPr>
              <a:t>Visualize influence dynamics</a:t>
            </a:r>
          </a:p>
        </p:txBody>
      </p:sp>
      <p:sp>
        <p:nvSpPr>
          <p:cNvPr id="26" name="TextBox 26"/>
          <p:cNvSpPr txBox="1"/>
          <p:nvPr/>
        </p:nvSpPr>
        <p:spPr>
          <a:xfrm>
            <a:off x="2947690" y="3908284"/>
            <a:ext cx="5821264" cy="871538"/>
          </a:xfrm>
          <a:prstGeom prst="rect">
            <a:avLst/>
          </a:prstGeom>
        </p:spPr>
        <p:txBody>
          <a:bodyPr lIns="0" tIns="0" rIns="0" bIns="0" rtlCol="0" anchor="t">
            <a:spAutoFit/>
          </a:bodyPr>
          <a:lstStyle/>
          <a:p>
            <a:pPr algn="l">
              <a:lnSpc>
                <a:spcPts val="3562"/>
              </a:lnSpc>
            </a:pPr>
            <a:r>
              <a:rPr lang="en-US" sz="2187">
                <a:solidFill>
                  <a:srgbClr val="FFFFFF"/>
                </a:solidFill>
                <a:latin typeface="Roboto"/>
                <a:ea typeface="Roboto"/>
                <a:cs typeface="Roboto"/>
                <a:sym typeface="Roboto"/>
              </a:rPr>
              <a:t>Create graphs of gravity model results for each node over time.</a:t>
            </a:r>
          </a:p>
        </p:txBody>
      </p:sp>
      <p:pic>
        <p:nvPicPr>
          <p:cNvPr id="27" name="Picture 27"/>
          <p:cNvPicPr>
            <a:picLocks noChangeAspect="1"/>
          </p:cNvPicPr>
          <p:nvPr/>
        </p:nvPicPr>
        <p:blipFill>
          <a:blip r:embed="rId3"/>
          <a:stretch>
            <a:fillRect/>
          </a:stretch>
        </p:blipFill>
        <p:spPr>
          <a:xfrm>
            <a:off x="9938254" y="1518343"/>
            <a:ext cx="4130453" cy="4108975"/>
          </a:xfrm>
          <a:prstGeom prst="rect">
            <a:avLst/>
          </a:prstGeom>
        </p:spPr>
      </p:pic>
      <p:pic>
        <p:nvPicPr>
          <p:cNvPr id="28" name="Picture 28"/>
          <p:cNvPicPr>
            <a:picLocks noChangeAspect="1"/>
          </p:cNvPicPr>
          <p:nvPr/>
        </p:nvPicPr>
        <p:blipFill>
          <a:blip r:embed="rId4"/>
          <a:stretch>
            <a:fillRect/>
          </a:stretch>
        </p:blipFill>
        <p:spPr>
          <a:xfrm>
            <a:off x="9892669" y="5627164"/>
            <a:ext cx="4180181" cy="4162434"/>
          </a:xfrm>
          <a:prstGeom prst="rect">
            <a:avLst/>
          </a:prstGeom>
        </p:spPr>
      </p:pic>
      <p:pic>
        <p:nvPicPr>
          <p:cNvPr id="29" name="Picture 29"/>
          <p:cNvPicPr>
            <a:picLocks noChangeAspect="1"/>
          </p:cNvPicPr>
          <p:nvPr/>
        </p:nvPicPr>
        <p:blipFill>
          <a:blip r:embed="rId5"/>
          <a:stretch>
            <a:fillRect/>
          </a:stretch>
        </p:blipFill>
        <p:spPr>
          <a:xfrm>
            <a:off x="13940590" y="1497297"/>
            <a:ext cx="4130453" cy="4108975"/>
          </a:xfrm>
          <a:prstGeom prst="rect">
            <a:avLst/>
          </a:prstGeom>
        </p:spPr>
      </p:pic>
      <p:pic>
        <p:nvPicPr>
          <p:cNvPr id="30" name="Picture 30"/>
          <p:cNvPicPr>
            <a:picLocks noChangeAspect="1"/>
          </p:cNvPicPr>
          <p:nvPr/>
        </p:nvPicPr>
        <p:blipFill>
          <a:blip r:embed="rId6"/>
          <a:stretch>
            <a:fillRect/>
          </a:stretch>
        </p:blipFill>
        <p:spPr>
          <a:xfrm>
            <a:off x="13942737" y="5635052"/>
            <a:ext cx="4130118" cy="4152215"/>
          </a:xfrm>
          <a:prstGeom prst="rect">
            <a:avLst/>
          </a:prstGeom>
        </p:spPr>
      </p:pic>
      <p:sp>
        <p:nvSpPr>
          <p:cNvPr id="31" name="Номер слайда 30">
            <a:extLst>
              <a:ext uri="{FF2B5EF4-FFF2-40B4-BE49-F238E27FC236}">
                <a16:creationId xmlns:a16="http://schemas.microsoft.com/office/drawing/2014/main" id="{A66EAB0D-BD23-4640-A537-0A8C6B152470}"/>
              </a:ext>
            </a:extLst>
          </p:cNvPr>
          <p:cNvSpPr>
            <a:spLocks noGrp="1"/>
          </p:cNvSpPr>
          <p:nvPr>
            <p:ph type="sldNum" sz="quarter" idx="12"/>
          </p:nvPr>
        </p:nvSpPr>
        <p:spPr>
          <a:xfrm>
            <a:off x="215145" y="9555492"/>
            <a:ext cx="599194" cy="463550"/>
          </a:xfrm>
        </p:spPr>
        <p:txBody>
          <a:bodyPr/>
          <a:lstStyle/>
          <a:p>
            <a:fld id="{B6F15528-21DE-4FAA-801E-634DDDAF4B2B}" type="slidenum">
              <a:rPr lang="en-US" sz="2000" smtClean="0"/>
              <a:pPr/>
              <a:t>16</a:t>
            </a:fld>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grpSp>
        <p:nvGrpSpPr>
          <p:cNvPr id="2" name="Group 2"/>
          <p:cNvGrpSpPr/>
          <p:nvPr/>
        </p:nvGrpSpPr>
        <p:grpSpPr>
          <a:xfrm>
            <a:off x="807733" y="5027574"/>
            <a:ext cx="8265142" cy="1709440"/>
            <a:chOff x="0" y="0"/>
            <a:chExt cx="2176828" cy="450223"/>
          </a:xfrm>
        </p:grpSpPr>
        <p:sp>
          <p:nvSpPr>
            <p:cNvPr id="3" name="Freeform 3"/>
            <p:cNvSpPr/>
            <p:nvPr/>
          </p:nvSpPr>
          <p:spPr>
            <a:xfrm>
              <a:off x="0" y="0"/>
              <a:ext cx="2176828" cy="450223"/>
            </a:xfrm>
            <a:custGeom>
              <a:avLst/>
              <a:gdLst/>
              <a:ahLst/>
              <a:cxnLst/>
              <a:rect l="l" t="t" r="r" b="b"/>
              <a:pathLst>
                <a:path w="2176828" h="450223">
                  <a:moveTo>
                    <a:pt x="47771" y="0"/>
                  </a:moveTo>
                  <a:lnTo>
                    <a:pt x="2129056" y="0"/>
                  </a:lnTo>
                  <a:cubicBezTo>
                    <a:pt x="2155440" y="0"/>
                    <a:pt x="2176828" y="21388"/>
                    <a:pt x="2176828" y="47771"/>
                  </a:cubicBezTo>
                  <a:lnTo>
                    <a:pt x="2176828" y="402451"/>
                  </a:lnTo>
                  <a:cubicBezTo>
                    <a:pt x="2176828" y="428835"/>
                    <a:pt x="2155440" y="450223"/>
                    <a:pt x="2129056" y="450223"/>
                  </a:cubicBezTo>
                  <a:lnTo>
                    <a:pt x="47771" y="450223"/>
                  </a:lnTo>
                  <a:cubicBezTo>
                    <a:pt x="21388" y="450223"/>
                    <a:pt x="0" y="428835"/>
                    <a:pt x="0" y="402451"/>
                  </a:cubicBezTo>
                  <a:lnTo>
                    <a:pt x="0" y="47771"/>
                  </a:lnTo>
                  <a:cubicBezTo>
                    <a:pt x="0" y="21388"/>
                    <a:pt x="21388" y="0"/>
                    <a:pt x="47771" y="0"/>
                  </a:cubicBezTo>
                  <a:close/>
                </a:path>
              </a:pathLst>
            </a:custGeom>
            <a:solidFill>
              <a:srgbClr val="1B75BB"/>
            </a:solidFill>
          </p:spPr>
        </p:sp>
        <p:sp>
          <p:nvSpPr>
            <p:cNvPr id="4" name="TextBox 4"/>
            <p:cNvSpPr txBox="1"/>
            <p:nvPr/>
          </p:nvSpPr>
          <p:spPr>
            <a:xfrm>
              <a:off x="0" y="-95250"/>
              <a:ext cx="2176828" cy="545473"/>
            </a:xfrm>
            <a:prstGeom prst="rect">
              <a:avLst/>
            </a:prstGeom>
          </p:spPr>
          <p:txBody>
            <a:bodyPr lIns="50800" tIns="50800" rIns="50800" bIns="50800" rtlCol="0" anchor="ctr"/>
            <a:lstStyle/>
            <a:p>
              <a:pPr algn="ctr">
                <a:lnSpc>
                  <a:spcPts val="3562"/>
                </a:lnSpc>
              </a:pPr>
              <a:endParaRPr/>
            </a:p>
          </p:txBody>
        </p:sp>
      </p:grpSp>
      <p:grpSp>
        <p:nvGrpSpPr>
          <p:cNvPr id="5" name="Group 5"/>
          <p:cNvGrpSpPr/>
          <p:nvPr/>
        </p:nvGrpSpPr>
        <p:grpSpPr>
          <a:xfrm>
            <a:off x="1398389" y="2894856"/>
            <a:ext cx="38100" cy="5808315"/>
            <a:chOff x="0" y="0"/>
            <a:chExt cx="50800" cy="7744420"/>
          </a:xfrm>
        </p:grpSpPr>
        <p:sp>
          <p:nvSpPr>
            <p:cNvPr id="6" name="Freeform 6"/>
            <p:cNvSpPr/>
            <p:nvPr/>
          </p:nvSpPr>
          <p:spPr>
            <a:xfrm>
              <a:off x="0" y="0"/>
              <a:ext cx="50800" cy="7744460"/>
            </a:xfrm>
            <a:custGeom>
              <a:avLst/>
              <a:gdLst/>
              <a:ahLst/>
              <a:cxnLst/>
              <a:rect l="l" t="t" r="r" b="b"/>
              <a:pathLst>
                <a:path w="50800" h="7744460">
                  <a:moveTo>
                    <a:pt x="0" y="25400"/>
                  </a:moveTo>
                  <a:cubicBezTo>
                    <a:pt x="0" y="11430"/>
                    <a:pt x="11430" y="0"/>
                    <a:pt x="25400" y="0"/>
                  </a:cubicBezTo>
                  <a:cubicBezTo>
                    <a:pt x="39370" y="0"/>
                    <a:pt x="50800" y="11430"/>
                    <a:pt x="50800" y="25400"/>
                  </a:cubicBezTo>
                  <a:lnTo>
                    <a:pt x="50800" y="7719060"/>
                  </a:lnTo>
                  <a:cubicBezTo>
                    <a:pt x="50800" y="7733030"/>
                    <a:pt x="39370" y="7744460"/>
                    <a:pt x="25400" y="7744460"/>
                  </a:cubicBezTo>
                  <a:cubicBezTo>
                    <a:pt x="11430" y="7744460"/>
                    <a:pt x="0" y="7733030"/>
                    <a:pt x="0" y="7719060"/>
                  </a:cubicBezTo>
                  <a:close/>
                </a:path>
              </a:pathLst>
            </a:custGeom>
            <a:solidFill>
              <a:srgbClr val="CFD2D8"/>
            </a:solidFill>
          </p:spPr>
        </p:sp>
      </p:grpSp>
      <p:grpSp>
        <p:nvGrpSpPr>
          <p:cNvPr id="7" name="Group 7"/>
          <p:cNvGrpSpPr/>
          <p:nvPr/>
        </p:nvGrpSpPr>
        <p:grpSpPr>
          <a:xfrm>
            <a:off x="1698277" y="3513684"/>
            <a:ext cx="992237" cy="38100"/>
            <a:chOff x="0" y="0"/>
            <a:chExt cx="1322983" cy="50800"/>
          </a:xfrm>
        </p:grpSpPr>
        <p:sp>
          <p:nvSpPr>
            <p:cNvPr id="8" name="Freeform 8"/>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FD2D8"/>
            </a:solidFill>
          </p:spPr>
        </p:sp>
      </p:grpSp>
      <p:grpSp>
        <p:nvGrpSpPr>
          <p:cNvPr id="9" name="Group 9"/>
          <p:cNvGrpSpPr/>
          <p:nvPr/>
        </p:nvGrpSpPr>
        <p:grpSpPr>
          <a:xfrm>
            <a:off x="1098500" y="3213795"/>
            <a:ext cx="637878" cy="637878"/>
            <a:chOff x="0" y="0"/>
            <a:chExt cx="850503" cy="850503"/>
          </a:xfrm>
        </p:grpSpPr>
        <p:sp>
          <p:nvSpPr>
            <p:cNvPr id="10" name="Freeform 1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9ECF2"/>
            </a:solidFill>
          </p:spPr>
        </p:sp>
      </p:grpSp>
      <p:grpSp>
        <p:nvGrpSpPr>
          <p:cNvPr id="11" name="Group 11"/>
          <p:cNvGrpSpPr/>
          <p:nvPr/>
        </p:nvGrpSpPr>
        <p:grpSpPr>
          <a:xfrm>
            <a:off x="1698277" y="5544294"/>
            <a:ext cx="992237" cy="38100"/>
            <a:chOff x="0" y="0"/>
            <a:chExt cx="1322983" cy="50800"/>
          </a:xfrm>
        </p:grpSpPr>
        <p:sp>
          <p:nvSpPr>
            <p:cNvPr id="12" name="Freeform 12"/>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FD2D8"/>
            </a:solidFill>
          </p:spPr>
        </p:sp>
      </p:grpSp>
      <p:grpSp>
        <p:nvGrpSpPr>
          <p:cNvPr id="13" name="Group 13"/>
          <p:cNvGrpSpPr/>
          <p:nvPr/>
        </p:nvGrpSpPr>
        <p:grpSpPr>
          <a:xfrm>
            <a:off x="1098500" y="5244405"/>
            <a:ext cx="637878" cy="637877"/>
            <a:chOff x="0" y="0"/>
            <a:chExt cx="850503" cy="850503"/>
          </a:xfrm>
        </p:grpSpPr>
        <p:sp>
          <p:nvSpPr>
            <p:cNvPr id="14" name="Freeform 14"/>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1B75BB"/>
            </a:solidFill>
          </p:spPr>
        </p:sp>
      </p:grpSp>
      <p:grpSp>
        <p:nvGrpSpPr>
          <p:cNvPr id="15" name="Group 15"/>
          <p:cNvGrpSpPr/>
          <p:nvPr/>
        </p:nvGrpSpPr>
        <p:grpSpPr>
          <a:xfrm>
            <a:off x="1698277" y="7574905"/>
            <a:ext cx="992237" cy="38100"/>
            <a:chOff x="0" y="0"/>
            <a:chExt cx="1322983" cy="50800"/>
          </a:xfrm>
        </p:grpSpPr>
        <p:sp>
          <p:nvSpPr>
            <p:cNvPr id="16" name="Freeform 16"/>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FD2D8"/>
            </a:solidFill>
          </p:spPr>
        </p:sp>
      </p:grpSp>
      <p:grpSp>
        <p:nvGrpSpPr>
          <p:cNvPr id="17" name="Group 17"/>
          <p:cNvGrpSpPr/>
          <p:nvPr/>
        </p:nvGrpSpPr>
        <p:grpSpPr>
          <a:xfrm>
            <a:off x="1098500" y="7275016"/>
            <a:ext cx="637878" cy="637878"/>
            <a:chOff x="0" y="0"/>
            <a:chExt cx="850503" cy="850503"/>
          </a:xfrm>
        </p:grpSpPr>
        <p:sp>
          <p:nvSpPr>
            <p:cNvPr id="18" name="Freeform 18"/>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9ECF2"/>
            </a:solidFill>
          </p:spPr>
        </p:sp>
      </p:grpSp>
      <p:graphicFrame>
        <p:nvGraphicFramePr>
          <p:cNvPr id="19" name="Table 19"/>
          <p:cNvGraphicFramePr>
            <a:graphicFrameLocks noGrp="1"/>
          </p:cNvGraphicFramePr>
          <p:nvPr/>
        </p:nvGraphicFramePr>
        <p:xfrm>
          <a:off x="11654016" y="1842253"/>
          <a:ext cx="5483857" cy="7172325"/>
        </p:xfrm>
        <a:graphic>
          <a:graphicData uri="http://schemas.openxmlformats.org/drawingml/2006/table">
            <a:tbl>
              <a:tblPr/>
              <a:tblGrid>
                <a:gridCol w="1405333">
                  <a:extLst>
                    <a:ext uri="{9D8B030D-6E8A-4147-A177-3AD203B41FA5}">
                      <a16:colId xmlns:a16="http://schemas.microsoft.com/office/drawing/2014/main" val="20000"/>
                    </a:ext>
                  </a:extLst>
                </a:gridCol>
                <a:gridCol w="1917599">
                  <a:extLst>
                    <a:ext uri="{9D8B030D-6E8A-4147-A177-3AD203B41FA5}">
                      <a16:colId xmlns:a16="http://schemas.microsoft.com/office/drawing/2014/main" val="20001"/>
                    </a:ext>
                  </a:extLst>
                </a:gridCol>
                <a:gridCol w="2160925">
                  <a:extLst>
                    <a:ext uri="{9D8B030D-6E8A-4147-A177-3AD203B41FA5}">
                      <a16:colId xmlns:a16="http://schemas.microsoft.com/office/drawing/2014/main" val="20002"/>
                    </a:ext>
                  </a:extLst>
                </a:gridCol>
              </a:tblGrid>
              <a:tr h="1039072">
                <a:tc>
                  <a:txBody>
                    <a:bodyPr/>
                    <a:lstStyle/>
                    <a:p>
                      <a:pPr algn="ctr">
                        <a:lnSpc>
                          <a:spcPts val="2520"/>
                        </a:lnSpc>
                        <a:defRPr/>
                      </a:pPr>
                      <a:r>
                        <a:rPr lang="en-US" sz="1800" b="1">
                          <a:solidFill>
                            <a:srgbClr val="3257B8"/>
                          </a:solidFill>
                          <a:latin typeface="Roboto Slab Bold"/>
                          <a:ea typeface="Roboto Slab Bold"/>
                          <a:cs typeface="Roboto Slab Bold"/>
                          <a:sym typeface="Roboto Slab Bold"/>
                        </a:rPr>
                        <a:t>Node</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solidFill>
                      <a:srgbClr val="E9ECF2"/>
                    </a:solidFill>
                  </a:tcPr>
                </a:tc>
                <a:tc>
                  <a:txBody>
                    <a:bodyPr/>
                    <a:lstStyle/>
                    <a:p>
                      <a:pPr algn="ctr">
                        <a:lnSpc>
                          <a:spcPts val="2520"/>
                        </a:lnSpc>
                        <a:defRPr/>
                      </a:pPr>
                      <a:r>
                        <a:rPr lang="en-US" sz="1800" b="1">
                          <a:solidFill>
                            <a:srgbClr val="3257B8"/>
                          </a:solidFill>
                          <a:latin typeface="Roboto Slab Bold"/>
                          <a:ea typeface="Roboto Slab Bold"/>
                          <a:cs typeface="Roboto Slab Bold"/>
                          <a:sym typeface="Roboto Slab Bold"/>
                        </a:rPr>
                        <a:t>Timestamp 1</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solidFill>
                      <a:srgbClr val="E9ECF2"/>
                    </a:solidFill>
                  </a:tcPr>
                </a:tc>
                <a:tc>
                  <a:txBody>
                    <a:bodyPr/>
                    <a:lstStyle/>
                    <a:p>
                      <a:pPr algn="ctr">
                        <a:lnSpc>
                          <a:spcPts val="2519"/>
                        </a:lnSpc>
                        <a:defRPr/>
                      </a:pPr>
                      <a:r>
                        <a:rPr lang="en-US" sz="1799" b="1">
                          <a:solidFill>
                            <a:srgbClr val="3257B8"/>
                          </a:solidFill>
                          <a:latin typeface="Arimo Bold"/>
                          <a:ea typeface="Arimo Bold"/>
                          <a:cs typeface="Arimo Bold"/>
                          <a:sym typeface="Arimo Bold"/>
                        </a:rPr>
                        <a:t>Timestamp 2</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solidFill>
                      <a:srgbClr val="E9ECF2"/>
                    </a:solidFill>
                  </a:tcPr>
                </a:tc>
                <a:extLst>
                  <a:ext uri="{0D108BD9-81ED-4DB2-BD59-A6C34878D82A}">
                    <a16:rowId xmlns:a16="http://schemas.microsoft.com/office/drawing/2014/main" val="10000"/>
                  </a:ext>
                </a:extLst>
              </a:tr>
              <a:tr h="1010163">
                <a:tc>
                  <a:txBody>
                    <a:bodyPr/>
                    <a:lstStyle/>
                    <a:p>
                      <a:pPr algn="ctr">
                        <a:lnSpc>
                          <a:spcPts val="2520"/>
                        </a:lnSpc>
                        <a:defRPr/>
                      </a:pPr>
                      <a:r>
                        <a:rPr lang="en-US" sz="1800">
                          <a:solidFill>
                            <a:srgbClr val="000000"/>
                          </a:solidFill>
                          <a:latin typeface="Roboto Slab"/>
                          <a:ea typeface="Roboto Slab"/>
                          <a:cs typeface="Roboto Slab"/>
                          <a:sym typeface="Roboto Slab"/>
                        </a:rPr>
                        <a:t>1</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5.36</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9.63</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extLst>
                  <a:ext uri="{0D108BD9-81ED-4DB2-BD59-A6C34878D82A}">
                    <a16:rowId xmlns:a16="http://schemas.microsoft.com/office/drawing/2014/main" val="10001"/>
                  </a:ext>
                </a:extLst>
              </a:tr>
              <a:tr h="1024618">
                <a:tc>
                  <a:txBody>
                    <a:bodyPr/>
                    <a:lstStyle/>
                    <a:p>
                      <a:pPr algn="ctr">
                        <a:lnSpc>
                          <a:spcPts val="2520"/>
                        </a:lnSpc>
                        <a:defRPr/>
                      </a:pPr>
                      <a:r>
                        <a:rPr lang="en-US" sz="1800">
                          <a:solidFill>
                            <a:srgbClr val="000000"/>
                          </a:solidFill>
                          <a:latin typeface="Roboto Slab"/>
                          <a:ea typeface="Roboto Slab"/>
                          <a:cs typeface="Roboto Slab"/>
                          <a:sym typeface="Roboto Slab"/>
                        </a:rPr>
                        <a:t>2</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8.63</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8.69</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extLst>
                  <a:ext uri="{0D108BD9-81ED-4DB2-BD59-A6C34878D82A}">
                    <a16:rowId xmlns:a16="http://schemas.microsoft.com/office/drawing/2014/main" val="10002"/>
                  </a:ext>
                </a:extLst>
              </a:tr>
              <a:tr h="1024618">
                <a:tc>
                  <a:txBody>
                    <a:bodyPr/>
                    <a:lstStyle/>
                    <a:p>
                      <a:pPr algn="ctr">
                        <a:lnSpc>
                          <a:spcPts val="2520"/>
                        </a:lnSpc>
                        <a:defRPr/>
                      </a:pPr>
                      <a:r>
                        <a:rPr lang="en-US" sz="1800">
                          <a:solidFill>
                            <a:srgbClr val="000000"/>
                          </a:solidFill>
                          <a:latin typeface="Roboto Slab"/>
                          <a:ea typeface="Roboto Slab"/>
                          <a:cs typeface="Roboto Slab"/>
                          <a:sym typeface="Roboto Slab"/>
                        </a:rPr>
                        <a:t>3</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7.96</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6.32</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extLst>
                  <a:ext uri="{0D108BD9-81ED-4DB2-BD59-A6C34878D82A}">
                    <a16:rowId xmlns:a16="http://schemas.microsoft.com/office/drawing/2014/main" val="10003"/>
                  </a:ext>
                </a:extLst>
              </a:tr>
              <a:tr h="1024618">
                <a:tc>
                  <a:txBody>
                    <a:bodyPr/>
                    <a:lstStyle/>
                    <a:p>
                      <a:pPr algn="ctr">
                        <a:lnSpc>
                          <a:spcPts val="2520"/>
                        </a:lnSpc>
                        <a:defRPr/>
                      </a:pPr>
                      <a:r>
                        <a:rPr lang="en-US" sz="1800">
                          <a:solidFill>
                            <a:srgbClr val="000000"/>
                          </a:solidFill>
                          <a:latin typeface="Roboto Slab"/>
                          <a:ea typeface="Roboto Slab"/>
                          <a:cs typeface="Roboto Slab"/>
                          <a:sym typeface="Roboto Slab"/>
                        </a:rPr>
                        <a:t>4</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2.36</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3.1</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extLst>
                  <a:ext uri="{0D108BD9-81ED-4DB2-BD59-A6C34878D82A}">
                    <a16:rowId xmlns:a16="http://schemas.microsoft.com/office/drawing/2014/main" val="10004"/>
                  </a:ext>
                </a:extLst>
              </a:tr>
              <a:tr h="1024618">
                <a:tc>
                  <a:txBody>
                    <a:bodyPr/>
                    <a:lstStyle/>
                    <a:p>
                      <a:pPr algn="ctr">
                        <a:lnSpc>
                          <a:spcPts val="2520"/>
                        </a:lnSpc>
                        <a:defRPr/>
                      </a:pPr>
                      <a:r>
                        <a:rPr lang="en-US" sz="1800">
                          <a:solidFill>
                            <a:srgbClr val="000000"/>
                          </a:solidFill>
                          <a:latin typeface="Roboto Slab"/>
                          <a:ea typeface="Roboto Slab"/>
                          <a:cs typeface="Roboto Slab"/>
                          <a:sym typeface="Roboto Slab"/>
                        </a:rPr>
                        <a:t>...</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extLst>
                  <a:ext uri="{0D108BD9-81ED-4DB2-BD59-A6C34878D82A}">
                    <a16:rowId xmlns:a16="http://schemas.microsoft.com/office/drawing/2014/main" val="10005"/>
                  </a:ext>
                </a:extLst>
              </a:tr>
              <a:tr h="1024618">
                <a:tc>
                  <a:txBody>
                    <a:bodyPr/>
                    <a:lstStyle/>
                    <a:p>
                      <a:pPr algn="ctr">
                        <a:lnSpc>
                          <a:spcPts val="2520"/>
                        </a:lnSpc>
                        <a:defRPr/>
                      </a:pPr>
                      <a:r>
                        <a:rPr lang="en-US" sz="1800">
                          <a:solidFill>
                            <a:srgbClr val="000000"/>
                          </a:solidFill>
                          <a:latin typeface="Roboto Slab"/>
                          <a:ea typeface="Roboto Slab"/>
                          <a:cs typeface="Roboto Slab"/>
                          <a:sym typeface="Roboto Slab"/>
                        </a:rPr>
                        <a:t>N</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0.85</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Slab"/>
                          <a:ea typeface="Roboto Slab"/>
                          <a:cs typeface="Roboto Slab"/>
                          <a:sym typeface="Roboto Slab"/>
                        </a:rPr>
                        <a:t>1.02</a:t>
                      </a:r>
                      <a:endParaRPr lang="en-US" sz="1100"/>
                    </a:p>
                  </a:txBody>
                  <a:tcPr marL="190500" marR="190500" marT="190500" marB="190500" anchor="ctr">
                    <a:lnL w="38100" cap="flat" cmpd="sng" algn="ctr">
                      <a:solidFill>
                        <a:srgbClr val="CFD2D8"/>
                      </a:solidFill>
                      <a:prstDash val="solid"/>
                      <a:round/>
                      <a:headEnd type="none" w="med" len="med"/>
                      <a:tailEnd type="none" w="med" len="med"/>
                    </a:lnL>
                    <a:lnR w="38100" cap="flat" cmpd="sng" algn="ctr">
                      <a:solidFill>
                        <a:srgbClr val="CFD2D8"/>
                      </a:solidFill>
                      <a:prstDash val="solid"/>
                      <a:round/>
                      <a:headEnd type="none" w="med" len="med"/>
                      <a:tailEnd type="none" w="med" len="med"/>
                    </a:lnR>
                    <a:lnT w="38100" cap="flat" cmpd="sng" algn="ctr">
                      <a:solidFill>
                        <a:srgbClr val="CFD2D8"/>
                      </a:solidFill>
                      <a:prstDash val="solid"/>
                      <a:round/>
                      <a:headEnd type="none" w="med" len="med"/>
                      <a:tailEnd type="none" w="med" len="med"/>
                    </a:lnT>
                    <a:lnB w="38100" cap="flat" cmpd="sng" algn="ctr">
                      <a:solidFill>
                        <a:srgbClr val="CFD2D8"/>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0" name="TextBox 20"/>
          <p:cNvSpPr txBox="1"/>
          <p:nvPr/>
        </p:nvSpPr>
        <p:spPr>
          <a:xfrm>
            <a:off x="1098500" y="670802"/>
            <a:ext cx="9746900" cy="861979"/>
          </a:xfrm>
          <a:prstGeom prst="rect">
            <a:avLst/>
          </a:prstGeom>
        </p:spPr>
        <p:txBody>
          <a:bodyPr lIns="0" tIns="0" rIns="0" bIns="0" rtlCol="0" anchor="t">
            <a:spAutoFit/>
          </a:bodyPr>
          <a:lstStyle/>
          <a:p>
            <a:pPr algn="l">
              <a:lnSpc>
                <a:spcPts val="6937"/>
              </a:lnSpc>
            </a:pPr>
            <a:r>
              <a:rPr lang="en-US" sz="5562">
                <a:solidFill>
                  <a:srgbClr val="3257B8"/>
                </a:solidFill>
                <a:latin typeface="Roboto Slab"/>
                <a:ea typeface="Roboto Slab"/>
                <a:cs typeface="Roboto Slab"/>
                <a:sym typeface="Roboto Slab"/>
              </a:rPr>
              <a:t>Result Analysis Approaches</a:t>
            </a:r>
          </a:p>
        </p:txBody>
      </p:sp>
      <p:sp>
        <p:nvSpPr>
          <p:cNvPr id="21" name="TextBox 21"/>
          <p:cNvSpPr txBox="1"/>
          <p:nvPr/>
        </p:nvSpPr>
        <p:spPr>
          <a:xfrm>
            <a:off x="1329779" y="3377207"/>
            <a:ext cx="175320" cy="368201"/>
          </a:xfrm>
          <a:prstGeom prst="rect">
            <a:avLst/>
          </a:prstGeom>
        </p:spPr>
        <p:txBody>
          <a:bodyPr lIns="0" tIns="0" rIns="0" bIns="0" rtlCol="0" anchor="t">
            <a:spAutoFit/>
          </a:bodyPr>
          <a:lstStyle/>
          <a:p>
            <a:pPr algn="ctr">
              <a:lnSpc>
                <a:spcPts val="3312"/>
              </a:lnSpc>
            </a:pPr>
            <a:r>
              <a:rPr lang="en-US" sz="3312">
                <a:solidFill>
                  <a:srgbClr val="15213F"/>
                </a:solidFill>
                <a:latin typeface="Roboto Slab"/>
                <a:ea typeface="Roboto Slab"/>
                <a:cs typeface="Roboto Slab"/>
                <a:sym typeface="Roboto Slab"/>
              </a:rPr>
              <a:t>1</a:t>
            </a:r>
          </a:p>
        </p:txBody>
      </p:sp>
      <p:sp>
        <p:nvSpPr>
          <p:cNvPr id="22" name="TextBox 22"/>
          <p:cNvSpPr txBox="1"/>
          <p:nvPr/>
        </p:nvSpPr>
        <p:spPr>
          <a:xfrm>
            <a:off x="2947690" y="7350274"/>
            <a:ext cx="3544044" cy="430212"/>
          </a:xfrm>
          <a:prstGeom prst="rect">
            <a:avLst/>
          </a:prstGeom>
        </p:spPr>
        <p:txBody>
          <a:bodyPr lIns="0" tIns="0" rIns="0" bIns="0" rtlCol="0" anchor="t">
            <a:spAutoFit/>
          </a:bodyPr>
          <a:lstStyle/>
          <a:p>
            <a:pPr algn="l">
              <a:lnSpc>
                <a:spcPts val="3437"/>
              </a:lnSpc>
            </a:pPr>
            <a:r>
              <a:rPr lang="en-US" sz="2750">
                <a:solidFill>
                  <a:srgbClr val="15213F"/>
                </a:solidFill>
                <a:latin typeface="Roboto Slab"/>
                <a:ea typeface="Roboto Slab"/>
                <a:cs typeface="Roboto Slab"/>
                <a:sym typeface="Roboto Slab"/>
              </a:rPr>
              <a:t>Categorize Nodes</a:t>
            </a:r>
          </a:p>
        </p:txBody>
      </p:sp>
      <p:sp>
        <p:nvSpPr>
          <p:cNvPr id="23" name="TextBox 23"/>
          <p:cNvSpPr txBox="1"/>
          <p:nvPr/>
        </p:nvSpPr>
        <p:spPr>
          <a:xfrm>
            <a:off x="1300014" y="5407819"/>
            <a:ext cx="234851" cy="368201"/>
          </a:xfrm>
          <a:prstGeom prst="rect">
            <a:avLst/>
          </a:prstGeom>
        </p:spPr>
        <p:txBody>
          <a:bodyPr lIns="0" tIns="0" rIns="0" bIns="0" rtlCol="0" anchor="t">
            <a:spAutoFit/>
          </a:bodyPr>
          <a:lstStyle/>
          <a:p>
            <a:pPr algn="ctr">
              <a:lnSpc>
                <a:spcPts val="3312"/>
              </a:lnSpc>
            </a:pPr>
            <a:r>
              <a:rPr lang="en-US" sz="3312">
                <a:solidFill>
                  <a:srgbClr val="FFFFFF"/>
                </a:solidFill>
                <a:latin typeface="Roboto Slab"/>
                <a:ea typeface="Roboto Slab"/>
                <a:cs typeface="Roboto Slab"/>
                <a:sym typeface="Roboto Slab"/>
              </a:rPr>
              <a:t>2</a:t>
            </a:r>
          </a:p>
        </p:txBody>
      </p:sp>
      <p:sp>
        <p:nvSpPr>
          <p:cNvPr id="24" name="TextBox 24"/>
          <p:cNvSpPr txBox="1"/>
          <p:nvPr/>
        </p:nvSpPr>
        <p:spPr>
          <a:xfrm>
            <a:off x="2976860" y="5189935"/>
            <a:ext cx="4329187" cy="1287462"/>
          </a:xfrm>
          <a:prstGeom prst="rect">
            <a:avLst/>
          </a:prstGeom>
        </p:spPr>
        <p:txBody>
          <a:bodyPr lIns="0" tIns="0" rIns="0" bIns="0" rtlCol="0" anchor="t">
            <a:spAutoFit/>
          </a:bodyPr>
          <a:lstStyle/>
          <a:p>
            <a:pPr algn="l">
              <a:lnSpc>
                <a:spcPts val="3437"/>
              </a:lnSpc>
            </a:pPr>
            <a:r>
              <a:rPr lang="en-US" sz="2750">
                <a:solidFill>
                  <a:srgbClr val="FFFFFF"/>
                </a:solidFill>
                <a:latin typeface="Roboto Slab"/>
                <a:ea typeface="Roboto Slab"/>
                <a:cs typeface="Roboto Slab"/>
                <a:sym typeface="Roboto Slab"/>
              </a:rPr>
              <a:t>Compare results across different timestamps</a:t>
            </a:r>
          </a:p>
          <a:p>
            <a:pPr algn="l">
              <a:lnSpc>
                <a:spcPts val="3437"/>
              </a:lnSpc>
            </a:pPr>
            <a:endParaRPr lang="en-US" sz="2750">
              <a:solidFill>
                <a:srgbClr val="FFFFFF"/>
              </a:solidFill>
              <a:latin typeface="Roboto Slab"/>
              <a:ea typeface="Roboto Slab"/>
              <a:cs typeface="Roboto Slab"/>
              <a:sym typeface="Roboto Slab"/>
            </a:endParaRPr>
          </a:p>
        </p:txBody>
      </p:sp>
      <p:sp>
        <p:nvSpPr>
          <p:cNvPr id="25" name="TextBox 25"/>
          <p:cNvSpPr txBox="1"/>
          <p:nvPr/>
        </p:nvSpPr>
        <p:spPr>
          <a:xfrm>
            <a:off x="2976860" y="6155333"/>
            <a:ext cx="5293357" cy="878061"/>
          </a:xfrm>
          <a:prstGeom prst="rect">
            <a:avLst/>
          </a:prstGeom>
        </p:spPr>
        <p:txBody>
          <a:bodyPr wrap="square" lIns="0" tIns="0" rIns="0" bIns="0" rtlCol="0" anchor="t">
            <a:spAutoFit/>
          </a:bodyPr>
          <a:lstStyle/>
          <a:p>
            <a:pPr algn="l">
              <a:lnSpc>
                <a:spcPts val="3562"/>
              </a:lnSpc>
            </a:pPr>
            <a:r>
              <a:rPr lang="en-US" sz="2187" dirty="0">
                <a:solidFill>
                  <a:srgbClr val="FFFFFF"/>
                </a:solidFill>
                <a:latin typeface="Roboto"/>
                <a:ea typeface="Roboto"/>
                <a:cs typeface="Roboto"/>
                <a:sym typeface="Roboto"/>
              </a:rPr>
              <a:t>Use statistical methods to measure changes.</a:t>
            </a:r>
          </a:p>
        </p:txBody>
      </p:sp>
      <p:sp>
        <p:nvSpPr>
          <p:cNvPr id="26" name="TextBox 26"/>
          <p:cNvSpPr txBox="1"/>
          <p:nvPr/>
        </p:nvSpPr>
        <p:spPr>
          <a:xfrm>
            <a:off x="1302544" y="7438430"/>
            <a:ext cx="229641" cy="368201"/>
          </a:xfrm>
          <a:prstGeom prst="rect">
            <a:avLst/>
          </a:prstGeom>
        </p:spPr>
        <p:txBody>
          <a:bodyPr lIns="0" tIns="0" rIns="0" bIns="0" rtlCol="0" anchor="t">
            <a:spAutoFit/>
          </a:bodyPr>
          <a:lstStyle/>
          <a:p>
            <a:pPr algn="ctr">
              <a:lnSpc>
                <a:spcPts val="3312"/>
              </a:lnSpc>
            </a:pPr>
            <a:r>
              <a:rPr lang="en-US" sz="3312">
                <a:solidFill>
                  <a:srgbClr val="15213F"/>
                </a:solidFill>
                <a:latin typeface="Roboto Slab"/>
                <a:ea typeface="Roboto Slab"/>
                <a:cs typeface="Roboto Slab"/>
                <a:sym typeface="Roboto Slab"/>
              </a:rPr>
              <a:t>3</a:t>
            </a:r>
          </a:p>
        </p:txBody>
      </p:sp>
      <p:sp>
        <p:nvSpPr>
          <p:cNvPr id="27" name="TextBox 27"/>
          <p:cNvSpPr txBox="1"/>
          <p:nvPr/>
        </p:nvSpPr>
        <p:spPr>
          <a:xfrm>
            <a:off x="2947690" y="3327152"/>
            <a:ext cx="5101817" cy="430212"/>
          </a:xfrm>
          <a:prstGeom prst="rect">
            <a:avLst/>
          </a:prstGeom>
        </p:spPr>
        <p:txBody>
          <a:bodyPr lIns="0" tIns="0" rIns="0" bIns="0" rtlCol="0" anchor="t">
            <a:spAutoFit/>
          </a:bodyPr>
          <a:lstStyle/>
          <a:p>
            <a:pPr algn="l">
              <a:lnSpc>
                <a:spcPts val="3437"/>
              </a:lnSpc>
            </a:pPr>
            <a:r>
              <a:rPr lang="en-US" sz="2750">
                <a:solidFill>
                  <a:srgbClr val="15213F"/>
                </a:solidFill>
                <a:latin typeface="Roboto Slab"/>
                <a:ea typeface="Roboto Slab"/>
                <a:cs typeface="Roboto Slab"/>
                <a:sym typeface="Roboto Slab"/>
              </a:rPr>
              <a:t>Visualize influence dynamics</a:t>
            </a:r>
          </a:p>
        </p:txBody>
      </p:sp>
      <p:sp>
        <p:nvSpPr>
          <p:cNvPr id="28" name="Номер слайда 27">
            <a:extLst>
              <a:ext uri="{FF2B5EF4-FFF2-40B4-BE49-F238E27FC236}">
                <a16:creationId xmlns:a16="http://schemas.microsoft.com/office/drawing/2014/main" id="{27519853-ADE7-4F76-9DA1-AABF0FCFCEB1}"/>
              </a:ext>
            </a:extLst>
          </p:cNvPr>
          <p:cNvSpPr>
            <a:spLocks noGrp="1"/>
          </p:cNvSpPr>
          <p:nvPr>
            <p:ph type="sldNum" sz="quarter" idx="12"/>
          </p:nvPr>
        </p:nvSpPr>
        <p:spPr>
          <a:xfrm>
            <a:off x="292040" y="9655049"/>
            <a:ext cx="515693" cy="430212"/>
          </a:xfrm>
        </p:spPr>
        <p:txBody>
          <a:bodyPr/>
          <a:lstStyle/>
          <a:p>
            <a:fld id="{B6F15528-21DE-4FAA-801E-634DDDAF4B2B}" type="slidenum">
              <a:rPr lang="en-US" sz="2000" smtClean="0"/>
              <a:pPr/>
              <a:t>17</a:t>
            </a:fld>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grpSp>
        <p:nvGrpSpPr>
          <p:cNvPr id="2" name="Group 2"/>
          <p:cNvGrpSpPr/>
          <p:nvPr/>
        </p:nvGrpSpPr>
        <p:grpSpPr>
          <a:xfrm>
            <a:off x="878858" y="7158897"/>
            <a:ext cx="8265142" cy="1709440"/>
            <a:chOff x="0" y="0"/>
            <a:chExt cx="2176828" cy="450223"/>
          </a:xfrm>
        </p:grpSpPr>
        <p:sp>
          <p:nvSpPr>
            <p:cNvPr id="3" name="Freeform 3"/>
            <p:cNvSpPr/>
            <p:nvPr/>
          </p:nvSpPr>
          <p:spPr>
            <a:xfrm>
              <a:off x="0" y="0"/>
              <a:ext cx="2176828" cy="450223"/>
            </a:xfrm>
            <a:custGeom>
              <a:avLst/>
              <a:gdLst/>
              <a:ahLst/>
              <a:cxnLst/>
              <a:rect l="l" t="t" r="r" b="b"/>
              <a:pathLst>
                <a:path w="2176828" h="450223">
                  <a:moveTo>
                    <a:pt x="47771" y="0"/>
                  </a:moveTo>
                  <a:lnTo>
                    <a:pt x="2129056" y="0"/>
                  </a:lnTo>
                  <a:cubicBezTo>
                    <a:pt x="2155440" y="0"/>
                    <a:pt x="2176828" y="21388"/>
                    <a:pt x="2176828" y="47771"/>
                  </a:cubicBezTo>
                  <a:lnTo>
                    <a:pt x="2176828" y="402451"/>
                  </a:lnTo>
                  <a:cubicBezTo>
                    <a:pt x="2176828" y="428835"/>
                    <a:pt x="2155440" y="450223"/>
                    <a:pt x="2129056" y="450223"/>
                  </a:cubicBezTo>
                  <a:lnTo>
                    <a:pt x="47771" y="450223"/>
                  </a:lnTo>
                  <a:cubicBezTo>
                    <a:pt x="21388" y="450223"/>
                    <a:pt x="0" y="428835"/>
                    <a:pt x="0" y="402451"/>
                  </a:cubicBezTo>
                  <a:lnTo>
                    <a:pt x="0" y="47771"/>
                  </a:lnTo>
                  <a:cubicBezTo>
                    <a:pt x="0" y="21388"/>
                    <a:pt x="21388" y="0"/>
                    <a:pt x="47771" y="0"/>
                  </a:cubicBezTo>
                  <a:close/>
                </a:path>
              </a:pathLst>
            </a:custGeom>
            <a:solidFill>
              <a:srgbClr val="1B75BB"/>
            </a:solidFill>
          </p:spPr>
        </p:sp>
        <p:sp>
          <p:nvSpPr>
            <p:cNvPr id="4" name="TextBox 4"/>
            <p:cNvSpPr txBox="1"/>
            <p:nvPr/>
          </p:nvSpPr>
          <p:spPr>
            <a:xfrm>
              <a:off x="0" y="-95250"/>
              <a:ext cx="2176828" cy="545473"/>
            </a:xfrm>
            <a:prstGeom prst="rect">
              <a:avLst/>
            </a:prstGeom>
          </p:spPr>
          <p:txBody>
            <a:bodyPr lIns="50800" tIns="50800" rIns="50800" bIns="50800" rtlCol="0" anchor="ctr"/>
            <a:lstStyle/>
            <a:p>
              <a:pPr algn="ctr">
                <a:lnSpc>
                  <a:spcPts val="3562"/>
                </a:lnSpc>
              </a:pPr>
              <a:endParaRPr/>
            </a:p>
          </p:txBody>
        </p:sp>
      </p:grpSp>
      <p:grpSp>
        <p:nvGrpSpPr>
          <p:cNvPr id="5" name="Group 5"/>
          <p:cNvGrpSpPr/>
          <p:nvPr/>
        </p:nvGrpSpPr>
        <p:grpSpPr>
          <a:xfrm>
            <a:off x="1398389" y="2894856"/>
            <a:ext cx="38100" cy="5808315"/>
            <a:chOff x="0" y="0"/>
            <a:chExt cx="50800" cy="7744420"/>
          </a:xfrm>
        </p:grpSpPr>
        <p:sp>
          <p:nvSpPr>
            <p:cNvPr id="6" name="Freeform 6"/>
            <p:cNvSpPr/>
            <p:nvPr/>
          </p:nvSpPr>
          <p:spPr>
            <a:xfrm>
              <a:off x="0" y="0"/>
              <a:ext cx="50800" cy="7744460"/>
            </a:xfrm>
            <a:custGeom>
              <a:avLst/>
              <a:gdLst/>
              <a:ahLst/>
              <a:cxnLst/>
              <a:rect l="l" t="t" r="r" b="b"/>
              <a:pathLst>
                <a:path w="50800" h="7744460">
                  <a:moveTo>
                    <a:pt x="0" y="25400"/>
                  </a:moveTo>
                  <a:cubicBezTo>
                    <a:pt x="0" y="11430"/>
                    <a:pt x="11430" y="0"/>
                    <a:pt x="25400" y="0"/>
                  </a:cubicBezTo>
                  <a:cubicBezTo>
                    <a:pt x="39370" y="0"/>
                    <a:pt x="50800" y="11430"/>
                    <a:pt x="50800" y="25400"/>
                  </a:cubicBezTo>
                  <a:lnTo>
                    <a:pt x="50800" y="7719060"/>
                  </a:lnTo>
                  <a:cubicBezTo>
                    <a:pt x="50800" y="7733030"/>
                    <a:pt x="39370" y="7744460"/>
                    <a:pt x="25400" y="7744460"/>
                  </a:cubicBezTo>
                  <a:cubicBezTo>
                    <a:pt x="11430" y="7744460"/>
                    <a:pt x="0" y="7733030"/>
                    <a:pt x="0" y="7719060"/>
                  </a:cubicBezTo>
                  <a:close/>
                </a:path>
              </a:pathLst>
            </a:custGeom>
            <a:solidFill>
              <a:srgbClr val="CFD2D8"/>
            </a:solidFill>
          </p:spPr>
        </p:sp>
      </p:grpSp>
      <p:grpSp>
        <p:nvGrpSpPr>
          <p:cNvPr id="7" name="Group 7"/>
          <p:cNvGrpSpPr/>
          <p:nvPr/>
        </p:nvGrpSpPr>
        <p:grpSpPr>
          <a:xfrm>
            <a:off x="1698277" y="3513684"/>
            <a:ext cx="992237" cy="38100"/>
            <a:chOff x="0" y="0"/>
            <a:chExt cx="1322983" cy="50800"/>
          </a:xfrm>
        </p:grpSpPr>
        <p:sp>
          <p:nvSpPr>
            <p:cNvPr id="8" name="Freeform 8"/>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FD2D8"/>
            </a:solidFill>
          </p:spPr>
        </p:sp>
      </p:grpSp>
      <p:grpSp>
        <p:nvGrpSpPr>
          <p:cNvPr id="9" name="Group 9"/>
          <p:cNvGrpSpPr/>
          <p:nvPr/>
        </p:nvGrpSpPr>
        <p:grpSpPr>
          <a:xfrm>
            <a:off x="1098500" y="3213795"/>
            <a:ext cx="637878" cy="637878"/>
            <a:chOff x="0" y="0"/>
            <a:chExt cx="850503" cy="850503"/>
          </a:xfrm>
        </p:grpSpPr>
        <p:sp>
          <p:nvSpPr>
            <p:cNvPr id="10" name="Freeform 1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9ECF2"/>
            </a:solidFill>
          </p:spPr>
        </p:sp>
      </p:grpSp>
      <p:grpSp>
        <p:nvGrpSpPr>
          <p:cNvPr id="11" name="Group 11"/>
          <p:cNvGrpSpPr/>
          <p:nvPr/>
        </p:nvGrpSpPr>
        <p:grpSpPr>
          <a:xfrm>
            <a:off x="1698277" y="5544294"/>
            <a:ext cx="992237" cy="38100"/>
            <a:chOff x="0" y="0"/>
            <a:chExt cx="1322983" cy="50800"/>
          </a:xfrm>
        </p:grpSpPr>
        <p:sp>
          <p:nvSpPr>
            <p:cNvPr id="12" name="Freeform 12"/>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FD2D8"/>
            </a:solidFill>
          </p:spPr>
        </p:sp>
      </p:grpSp>
      <p:grpSp>
        <p:nvGrpSpPr>
          <p:cNvPr id="13" name="Group 13"/>
          <p:cNvGrpSpPr/>
          <p:nvPr/>
        </p:nvGrpSpPr>
        <p:grpSpPr>
          <a:xfrm>
            <a:off x="1098500" y="5244405"/>
            <a:ext cx="637878" cy="637877"/>
            <a:chOff x="0" y="0"/>
            <a:chExt cx="850503" cy="850503"/>
          </a:xfrm>
        </p:grpSpPr>
        <p:sp>
          <p:nvSpPr>
            <p:cNvPr id="14" name="Freeform 14"/>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9ECF2"/>
            </a:solidFill>
          </p:spPr>
        </p:sp>
      </p:grpSp>
      <p:grpSp>
        <p:nvGrpSpPr>
          <p:cNvPr id="15" name="Group 15"/>
          <p:cNvGrpSpPr/>
          <p:nvPr/>
        </p:nvGrpSpPr>
        <p:grpSpPr>
          <a:xfrm>
            <a:off x="1698277" y="7574905"/>
            <a:ext cx="992237" cy="38100"/>
            <a:chOff x="0" y="0"/>
            <a:chExt cx="1322983" cy="50800"/>
          </a:xfrm>
        </p:grpSpPr>
        <p:sp>
          <p:nvSpPr>
            <p:cNvPr id="16" name="Freeform 16"/>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FD2D8"/>
            </a:solidFill>
          </p:spPr>
        </p:sp>
      </p:grpSp>
      <p:grpSp>
        <p:nvGrpSpPr>
          <p:cNvPr id="17" name="Group 17"/>
          <p:cNvGrpSpPr/>
          <p:nvPr/>
        </p:nvGrpSpPr>
        <p:grpSpPr>
          <a:xfrm>
            <a:off x="1098500" y="7275016"/>
            <a:ext cx="637878" cy="637878"/>
            <a:chOff x="0" y="0"/>
            <a:chExt cx="850503" cy="850503"/>
          </a:xfrm>
        </p:grpSpPr>
        <p:sp>
          <p:nvSpPr>
            <p:cNvPr id="18" name="Freeform 18"/>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1B75BB"/>
            </a:solidFill>
          </p:spPr>
        </p:sp>
      </p:grpSp>
      <p:sp>
        <p:nvSpPr>
          <p:cNvPr id="19" name="Freeform 19"/>
          <p:cNvSpPr/>
          <p:nvPr/>
        </p:nvSpPr>
        <p:spPr>
          <a:xfrm>
            <a:off x="10696575" y="2518100"/>
            <a:ext cx="6688773" cy="6128588"/>
          </a:xfrm>
          <a:custGeom>
            <a:avLst/>
            <a:gdLst/>
            <a:ahLst/>
            <a:cxnLst/>
            <a:rect l="l" t="t" r="r" b="b"/>
            <a:pathLst>
              <a:path w="6688773" h="6128588">
                <a:moveTo>
                  <a:pt x="0" y="0"/>
                </a:moveTo>
                <a:lnTo>
                  <a:pt x="6688773" y="0"/>
                </a:lnTo>
                <a:lnTo>
                  <a:pt x="6688773" y="6128588"/>
                </a:lnTo>
                <a:lnTo>
                  <a:pt x="0" y="61285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098500" y="670802"/>
            <a:ext cx="9746900" cy="861979"/>
          </a:xfrm>
          <a:prstGeom prst="rect">
            <a:avLst/>
          </a:prstGeom>
        </p:spPr>
        <p:txBody>
          <a:bodyPr lIns="0" tIns="0" rIns="0" bIns="0" rtlCol="0" anchor="t">
            <a:spAutoFit/>
          </a:bodyPr>
          <a:lstStyle/>
          <a:p>
            <a:pPr algn="l">
              <a:lnSpc>
                <a:spcPts val="6937"/>
              </a:lnSpc>
            </a:pPr>
            <a:r>
              <a:rPr lang="en-US" sz="5562">
                <a:solidFill>
                  <a:srgbClr val="3257B8"/>
                </a:solidFill>
                <a:latin typeface="Roboto Slab"/>
                <a:ea typeface="Roboto Slab"/>
                <a:cs typeface="Roboto Slab"/>
                <a:sym typeface="Roboto Slab"/>
              </a:rPr>
              <a:t>Result Analysis Approaches</a:t>
            </a:r>
          </a:p>
        </p:txBody>
      </p:sp>
      <p:sp>
        <p:nvSpPr>
          <p:cNvPr id="21" name="TextBox 21"/>
          <p:cNvSpPr txBox="1"/>
          <p:nvPr/>
        </p:nvSpPr>
        <p:spPr>
          <a:xfrm>
            <a:off x="1329779" y="3377207"/>
            <a:ext cx="175320" cy="368201"/>
          </a:xfrm>
          <a:prstGeom prst="rect">
            <a:avLst/>
          </a:prstGeom>
        </p:spPr>
        <p:txBody>
          <a:bodyPr lIns="0" tIns="0" rIns="0" bIns="0" rtlCol="0" anchor="t">
            <a:spAutoFit/>
          </a:bodyPr>
          <a:lstStyle/>
          <a:p>
            <a:pPr algn="ctr">
              <a:lnSpc>
                <a:spcPts val="3312"/>
              </a:lnSpc>
            </a:pPr>
            <a:r>
              <a:rPr lang="en-US" sz="3312">
                <a:solidFill>
                  <a:srgbClr val="15213F"/>
                </a:solidFill>
                <a:latin typeface="Roboto Slab"/>
                <a:ea typeface="Roboto Slab"/>
                <a:cs typeface="Roboto Slab"/>
                <a:sym typeface="Roboto Slab"/>
              </a:rPr>
              <a:t>1</a:t>
            </a:r>
          </a:p>
        </p:txBody>
      </p:sp>
      <p:sp>
        <p:nvSpPr>
          <p:cNvPr id="22" name="TextBox 22"/>
          <p:cNvSpPr txBox="1"/>
          <p:nvPr/>
        </p:nvSpPr>
        <p:spPr>
          <a:xfrm>
            <a:off x="2947690" y="7350274"/>
            <a:ext cx="3544044" cy="430212"/>
          </a:xfrm>
          <a:prstGeom prst="rect">
            <a:avLst/>
          </a:prstGeom>
        </p:spPr>
        <p:txBody>
          <a:bodyPr lIns="0" tIns="0" rIns="0" bIns="0" rtlCol="0" anchor="t">
            <a:spAutoFit/>
          </a:bodyPr>
          <a:lstStyle/>
          <a:p>
            <a:pPr algn="l">
              <a:lnSpc>
                <a:spcPts val="3437"/>
              </a:lnSpc>
            </a:pPr>
            <a:r>
              <a:rPr lang="en-US" sz="2750">
                <a:solidFill>
                  <a:srgbClr val="FFFFFF"/>
                </a:solidFill>
                <a:latin typeface="Roboto Slab"/>
                <a:ea typeface="Roboto Slab"/>
                <a:cs typeface="Roboto Slab"/>
                <a:sym typeface="Roboto Slab"/>
              </a:rPr>
              <a:t>Categorize Nodes</a:t>
            </a:r>
          </a:p>
        </p:txBody>
      </p:sp>
      <p:sp>
        <p:nvSpPr>
          <p:cNvPr id="23" name="TextBox 23"/>
          <p:cNvSpPr txBox="1"/>
          <p:nvPr/>
        </p:nvSpPr>
        <p:spPr>
          <a:xfrm>
            <a:off x="2947690" y="7817644"/>
            <a:ext cx="6196310" cy="871538"/>
          </a:xfrm>
          <a:prstGeom prst="rect">
            <a:avLst/>
          </a:prstGeom>
        </p:spPr>
        <p:txBody>
          <a:bodyPr lIns="0" tIns="0" rIns="0" bIns="0" rtlCol="0" anchor="t">
            <a:spAutoFit/>
          </a:bodyPr>
          <a:lstStyle/>
          <a:p>
            <a:pPr algn="l">
              <a:lnSpc>
                <a:spcPts val="3562"/>
              </a:lnSpc>
            </a:pPr>
            <a:r>
              <a:rPr lang="en-US" sz="2187">
                <a:solidFill>
                  <a:srgbClr val="FFFFFF"/>
                </a:solidFill>
                <a:latin typeface="Roboto"/>
                <a:ea typeface="Roboto"/>
                <a:cs typeface="Roboto"/>
                <a:sym typeface="Roboto"/>
              </a:rPr>
              <a:t>Group by influence level within each timestamp based on their level of influence.</a:t>
            </a:r>
          </a:p>
        </p:txBody>
      </p:sp>
      <p:sp>
        <p:nvSpPr>
          <p:cNvPr id="24" name="TextBox 24"/>
          <p:cNvSpPr txBox="1"/>
          <p:nvPr/>
        </p:nvSpPr>
        <p:spPr>
          <a:xfrm>
            <a:off x="1300014" y="5407819"/>
            <a:ext cx="234851" cy="368201"/>
          </a:xfrm>
          <a:prstGeom prst="rect">
            <a:avLst/>
          </a:prstGeom>
        </p:spPr>
        <p:txBody>
          <a:bodyPr lIns="0" tIns="0" rIns="0" bIns="0" rtlCol="0" anchor="t">
            <a:spAutoFit/>
          </a:bodyPr>
          <a:lstStyle/>
          <a:p>
            <a:pPr algn="ctr">
              <a:lnSpc>
                <a:spcPts val="3312"/>
              </a:lnSpc>
            </a:pPr>
            <a:r>
              <a:rPr lang="en-US" sz="3312">
                <a:solidFill>
                  <a:srgbClr val="15213F"/>
                </a:solidFill>
                <a:latin typeface="Roboto Slab"/>
                <a:ea typeface="Roboto Slab"/>
                <a:cs typeface="Roboto Slab"/>
                <a:sym typeface="Roboto Slab"/>
              </a:rPr>
              <a:t>2</a:t>
            </a:r>
          </a:p>
        </p:txBody>
      </p:sp>
      <p:sp>
        <p:nvSpPr>
          <p:cNvPr id="25" name="TextBox 25"/>
          <p:cNvSpPr txBox="1"/>
          <p:nvPr/>
        </p:nvSpPr>
        <p:spPr>
          <a:xfrm>
            <a:off x="2976860" y="5189935"/>
            <a:ext cx="5072647" cy="858838"/>
          </a:xfrm>
          <a:prstGeom prst="rect">
            <a:avLst/>
          </a:prstGeom>
        </p:spPr>
        <p:txBody>
          <a:bodyPr lIns="0" tIns="0" rIns="0" bIns="0" rtlCol="0" anchor="t">
            <a:spAutoFit/>
          </a:bodyPr>
          <a:lstStyle/>
          <a:p>
            <a:pPr algn="l">
              <a:lnSpc>
                <a:spcPts val="3437"/>
              </a:lnSpc>
            </a:pPr>
            <a:r>
              <a:rPr lang="en-US" sz="2750">
                <a:solidFill>
                  <a:srgbClr val="15213F"/>
                </a:solidFill>
                <a:latin typeface="Roboto Slab"/>
                <a:ea typeface="Roboto Slab"/>
                <a:cs typeface="Roboto Slab"/>
                <a:sym typeface="Roboto Slab"/>
              </a:rPr>
              <a:t>Compare results across different timestamps</a:t>
            </a:r>
          </a:p>
        </p:txBody>
      </p:sp>
      <p:sp>
        <p:nvSpPr>
          <p:cNvPr id="26" name="TextBox 26"/>
          <p:cNvSpPr txBox="1"/>
          <p:nvPr/>
        </p:nvSpPr>
        <p:spPr>
          <a:xfrm>
            <a:off x="1302544" y="7438430"/>
            <a:ext cx="229641" cy="368201"/>
          </a:xfrm>
          <a:prstGeom prst="rect">
            <a:avLst/>
          </a:prstGeom>
        </p:spPr>
        <p:txBody>
          <a:bodyPr lIns="0" tIns="0" rIns="0" bIns="0" rtlCol="0" anchor="t">
            <a:spAutoFit/>
          </a:bodyPr>
          <a:lstStyle/>
          <a:p>
            <a:pPr algn="ctr">
              <a:lnSpc>
                <a:spcPts val="3312"/>
              </a:lnSpc>
            </a:pPr>
            <a:r>
              <a:rPr lang="en-US" sz="3312">
                <a:solidFill>
                  <a:srgbClr val="FFFFFF"/>
                </a:solidFill>
                <a:latin typeface="Roboto Slab"/>
                <a:ea typeface="Roboto Slab"/>
                <a:cs typeface="Roboto Slab"/>
                <a:sym typeface="Roboto Slab"/>
              </a:rPr>
              <a:t>3</a:t>
            </a:r>
          </a:p>
        </p:txBody>
      </p:sp>
      <p:sp>
        <p:nvSpPr>
          <p:cNvPr id="27" name="TextBox 27"/>
          <p:cNvSpPr txBox="1"/>
          <p:nvPr/>
        </p:nvSpPr>
        <p:spPr>
          <a:xfrm>
            <a:off x="2947690" y="3327152"/>
            <a:ext cx="5101817" cy="430212"/>
          </a:xfrm>
          <a:prstGeom prst="rect">
            <a:avLst/>
          </a:prstGeom>
        </p:spPr>
        <p:txBody>
          <a:bodyPr lIns="0" tIns="0" rIns="0" bIns="0" rtlCol="0" anchor="t">
            <a:spAutoFit/>
          </a:bodyPr>
          <a:lstStyle/>
          <a:p>
            <a:pPr algn="l">
              <a:lnSpc>
                <a:spcPts val="3437"/>
              </a:lnSpc>
            </a:pPr>
            <a:r>
              <a:rPr lang="en-US" sz="2750">
                <a:solidFill>
                  <a:srgbClr val="15213F"/>
                </a:solidFill>
                <a:latin typeface="Roboto Slab"/>
                <a:ea typeface="Roboto Slab"/>
                <a:cs typeface="Roboto Slab"/>
                <a:sym typeface="Roboto Slab"/>
              </a:rPr>
              <a:t>Visualize influence dynamics</a:t>
            </a:r>
          </a:p>
        </p:txBody>
      </p:sp>
      <p:sp>
        <p:nvSpPr>
          <p:cNvPr id="28" name="TextBox 28"/>
          <p:cNvSpPr txBox="1"/>
          <p:nvPr/>
        </p:nvSpPr>
        <p:spPr>
          <a:xfrm>
            <a:off x="13202242" y="3412729"/>
            <a:ext cx="2079254" cy="858838"/>
          </a:xfrm>
          <a:prstGeom prst="rect">
            <a:avLst/>
          </a:prstGeom>
        </p:spPr>
        <p:txBody>
          <a:bodyPr lIns="0" tIns="0" rIns="0" bIns="0" rtlCol="0" anchor="t">
            <a:spAutoFit/>
          </a:bodyPr>
          <a:lstStyle/>
          <a:p>
            <a:pPr algn="ctr">
              <a:lnSpc>
                <a:spcPts val="3437"/>
              </a:lnSpc>
            </a:pPr>
            <a:r>
              <a:rPr lang="en-US" sz="2750">
                <a:solidFill>
                  <a:srgbClr val="15213F"/>
                </a:solidFill>
                <a:latin typeface="Roboto Slab"/>
                <a:ea typeface="Roboto Slab"/>
                <a:cs typeface="Roboto Slab"/>
                <a:sym typeface="Roboto Slab"/>
              </a:rPr>
              <a:t>High influence</a:t>
            </a:r>
          </a:p>
        </p:txBody>
      </p:sp>
      <p:sp>
        <p:nvSpPr>
          <p:cNvPr id="29" name="TextBox 29"/>
          <p:cNvSpPr txBox="1"/>
          <p:nvPr/>
        </p:nvSpPr>
        <p:spPr>
          <a:xfrm>
            <a:off x="11044681" y="6416179"/>
            <a:ext cx="1922288" cy="858838"/>
          </a:xfrm>
          <a:prstGeom prst="rect">
            <a:avLst/>
          </a:prstGeom>
        </p:spPr>
        <p:txBody>
          <a:bodyPr lIns="0" tIns="0" rIns="0" bIns="0" rtlCol="0" anchor="t">
            <a:spAutoFit/>
          </a:bodyPr>
          <a:lstStyle/>
          <a:p>
            <a:pPr algn="ctr">
              <a:lnSpc>
                <a:spcPts val="3437"/>
              </a:lnSpc>
            </a:pPr>
            <a:r>
              <a:rPr lang="en-US" sz="2750">
                <a:solidFill>
                  <a:srgbClr val="15213F"/>
                </a:solidFill>
                <a:latin typeface="Roboto Slab"/>
                <a:ea typeface="Roboto Slab"/>
                <a:cs typeface="Roboto Slab"/>
                <a:sym typeface="Roboto Slab"/>
              </a:rPr>
              <a:t>Low influence</a:t>
            </a:r>
          </a:p>
        </p:txBody>
      </p:sp>
      <p:sp>
        <p:nvSpPr>
          <p:cNvPr id="30" name="TextBox 30"/>
          <p:cNvSpPr txBox="1"/>
          <p:nvPr/>
        </p:nvSpPr>
        <p:spPr>
          <a:xfrm>
            <a:off x="14487838" y="6836073"/>
            <a:ext cx="2400082" cy="858838"/>
          </a:xfrm>
          <a:prstGeom prst="rect">
            <a:avLst/>
          </a:prstGeom>
        </p:spPr>
        <p:txBody>
          <a:bodyPr lIns="0" tIns="0" rIns="0" bIns="0" rtlCol="0" anchor="t">
            <a:spAutoFit/>
          </a:bodyPr>
          <a:lstStyle/>
          <a:p>
            <a:pPr algn="ctr">
              <a:lnSpc>
                <a:spcPts val="3437"/>
              </a:lnSpc>
            </a:pPr>
            <a:r>
              <a:rPr lang="en-US" sz="2750">
                <a:solidFill>
                  <a:srgbClr val="15213F"/>
                </a:solidFill>
                <a:latin typeface="Roboto Slab"/>
                <a:ea typeface="Roboto Slab"/>
                <a:cs typeface="Roboto Slab"/>
                <a:sym typeface="Roboto Slab"/>
              </a:rPr>
              <a:t>Medium influence</a:t>
            </a:r>
          </a:p>
        </p:txBody>
      </p:sp>
      <p:sp>
        <p:nvSpPr>
          <p:cNvPr id="31" name="Номер слайда 30">
            <a:extLst>
              <a:ext uri="{FF2B5EF4-FFF2-40B4-BE49-F238E27FC236}">
                <a16:creationId xmlns:a16="http://schemas.microsoft.com/office/drawing/2014/main" id="{7F79110D-F999-4ABF-9D90-A73D48DA2BB6}"/>
              </a:ext>
            </a:extLst>
          </p:cNvPr>
          <p:cNvSpPr>
            <a:spLocks noGrp="1"/>
          </p:cNvSpPr>
          <p:nvPr>
            <p:ph type="sldNum" sz="quarter" idx="12"/>
          </p:nvPr>
        </p:nvSpPr>
        <p:spPr>
          <a:xfrm>
            <a:off x="152400" y="9639300"/>
            <a:ext cx="599194" cy="430212"/>
          </a:xfrm>
        </p:spPr>
        <p:txBody>
          <a:bodyPr/>
          <a:lstStyle/>
          <a:p>
            <a:fld id="{B6F15528-21DE-4FAA-801E-634DDDAF4B2B}" type="slidenum">
              <a:rPr lang="en-US" sz="2000" smtClean="0"/>
              <a:pPr/>
              <a:t>18</a:t>
            </a:fld>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0" name="TextBox 20"/>
          <p:cNvSpPr txBox="1"/>
          <p:nvPr/>
        </p:nvSpPr>
        <p:spPr>
          <a:xfrm>
            <a:off x="1098500" y="670802"/>
            <a:ext cx="9746900" cy="861979"/>
          </a:xfrm>
          <a:prstGeom prst="rect">
            <a:avLst/>
          </a:prstGeom>
        </p:spPr>
        <p:txBody>
          <a:bodyPr lIns="0" tIns="0" rIns="0" bIns="0" rtlCol="0" anchor="t">
            <a:spAutoFit/>
          </a:bodyPr>
          <a:lstStyle/>
          <a:p>
            <a:pPr algn="l">
              <a:lnSpc>
                <a:spcPts val="6937"/>
              </a:lnSpc>
            </a:pPr>
            <a:r>
              <a:rPr lang="en-US" sz="5562" dirty="0">
                <a:solidFill>
                  <a:srgbClr val="3257B8"/>
                </a:solidFill>
                <a:latin typeface="Roboto Slab"/>
                <a:ea typeface="Roboto Slab"/>
                <a:cs typeface="Roboto Slab"/>
                <a:sym typeface="Roboto Slab"/>
              </a:rPr>
              <a:t>Sequence diagram</a:t>
            </a:r>
          </a:p>
        </p:txBody>
      </p:sp>
      <p:sp>
        <p:nvSpPr>
          <p:cNvPr id="31" name="Номер слайда 30">
            <a:extLst>
              <a:ext uri="{FF2B5EF4-FFF2-40B4-BE49-F238E27FC236}">
                <a16:creationId xmlns:a16="http://schemas.microsoft.com/office/drawing/2014/main" id="{7F79110D-F999-4ABF-9D90-A73D48DA2BB6}"/>
              </a:ext>
            </a:extLst>
          </p:cNvPr>
          <p:cNvSpPr>
            <a:spLocks noGrp="1"/>
          </p:cNvSpPr>
          <p:nvPr>
            <p:ph type="sldNum" sz="quarter" idx="12"/>
          </p:nvPr>
        </p:nvSpPr>
        <p:spPr>
          <a:xfrm>
            <a:off x="152400" y="9639300"/>
            <a:ext cx="599194" cy="430212"/>
          </a:xfrm>
        </p:spPr>
        <p:txBody>
          <a:bodyPr/>
          <a:lstStyle/>
          <a:p>
            <a:r>
              <a:rPr lang="en-US" sz="2000" dirty="0"/>
              <a:t>19</a:t>
            </a:r>
          </a:p>
        </p:txBody>
      </p:sp>
      <p:pic>
        <p:nvPicPr>
          <p:cNvPr id="32" name="image14.jpg">
            <a:extLst>
              <a:ext uri="{FF2B5EF4-FFF2-40B4-BE49-F238E27FC236}">
                <a16:creationId xmlns:a16="http://schemas.microsoft.com/office/drawing/2014/main" id="{FC76A5E0-0B20-4EB2-9007-7DE786095C9D}"/>
              </a:ext>
            </a:extLst>
          </p:cNvPr>
          <p:cNvPicPr/>
          <p:nvPr/>
        </p:nvPicPr>
        <p:blipFill>
          <a:blip r:embed="rId3"/>
          <a:srcRect/>
          <a:stretch>
            <a:fillRect/>
          </a:stretch>
        </p:blipFill>
        <p:spPr>
          <a:xfrm>
            <a:off x="2971800" y="1719658"/>
            <a:ext cx="11277600" cy="8145885"/>
          </a:xfrm>
          <a:prstGeom prst="rect">
            <a:avLst/>
          </a:prstGeom>
          <a:ln/>
        </p:spPr>
      </p:pic>
    </p:spTree>
    <p:extLst>
      <p:ext uri="{BB962C8B-B14F-4D97-AF65-F5344CB8AC3E}">
        <p14:creationId xmlns:p14="http://schemas.microsoft.com/office/powerpoint/2010/main" val="287708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TextBox 2"/>
          <p:cNvSpPr txBox="1"/>
          <p:nvPr/>
        </p:nvSpPr>
        <p:spPr>
          <a:xfrm>
            <a:off x="1028700" y="588169"/>
            <a:ext cx="11665202" cy="862012"/>
          </a:xfrm>
          <a:prstGeom prst="rect">
            <a:avLst/>
          </a:prstGeom>
        </p:spPr>
        <p:txBody>
          <a:bodyPr lIns="0" tIns="0" rIns="0" bIns="0" rtlCol="0" anchor="t">
            <a:spAutoFit/>
          </a:bodyPr>
          <a:lstStyle/>
          <a:p>
            <a:pPr algn="l">
              <a:lnSpc>
                <a:spcPts val="6937"/>
              </a:lnSpc>
            </a:pPr>
            <a:r>
              <a:rPr lang="en-US" sz="5562">
                <a:solidFill>
                  <a:srgbClr val="3257B8"/>
                </a:solidFill>
                <a:latin typeface="Roboto Slab"/>
                <a:ea typeface="Roboto Slab"/>
                <a:cs typeface="Roboto Slab"/>
                <a:sym typeface="Roboto Slab"/>
              </a:rPr>
              <a:t>Introduction</a:t>
            </a:r>
          </a:p>
        </p:txBody>
      </p:sp>
      <p:sp>
        <p:nvSpPr>
          <p:cNvPr id="3" name="TextBox 3"/>
          <p:cNvSpPr txBox="1"/>
          <p:nvPr/>
        </p:nvSpPr>
        <p:spPr>
          <a:xfrm>
            <a:off x="1410811" y="7724002"/>
            <a:ext cx="9186936" cy="498726"/>
          </a:xfrm>
          <a:prstGeom prst="rect">
            <a:avLst/>
          </a:prstGeom>
        </p:spPr>
        <p:txBody>
          <a:bodyPr lIns="0" tIns="0" rIns="0" bIns="0" rtlCol="0" anchor="t">
            <a:spAutoFit/>
          </a:bodyPr>
          <a:lstStyle/>
          <a:p>
            <a:pPr algn="l">
              <a:lnSpc>
                <a:spcPts val="4125"/>
              </a:lnSpc>
            </a:pPr>
            <a:r>
              <a:rPr lang="en-US" sz="3300" dirty="0">
                <a:solidFill>
                  <a:srgbClr val="15213F"/>
                </a:solidFill>
                <a:latin typeface="Roboto Slab"/>
                <a:ea typeface="Roboto Slab"/>
                <a:cs typeface="Roboto Slab"/>
                <a:sym typeface="Roboto Slab"/>
              </a:rPr>
              <a:t>Innovative solution – Gravity Models</a:t>
            </a:r>
          </a:p>
        </p:txBody>
      </p:sp>
      <p:sp>
        <p:nvSpPr>
          <p:cNvPr id="4" name="TextBox 4"/>
          <p:cNvSpPr txBox="1"/>
          <p:nvPr/>
        </p:nvSpPr>
        <p:spPr>
          <a:xfrm>
            <a:off x="1410811" y="2543065"/>
            <a:ext cx="9398703" cy="1024511"/>
          </a:xfrm>
          <a:prstGeom prst="rect">
            <a:avLst/>
          </a:prstGeom>
        </p:spPr>
        <p:txBody>
          <a:bodyPr lIns="0" tIns="0" rIns="0" bIns="0" rtlCol="0" anchor="t">
            <a:spAutoFit/>
          </a:bodyPr>
          <a:lstStyle/>
          <a:p>
            <a:pPr algn="l">
              <a:lnSpc>
                <a:spcPts val="4125"/>
              </a:lnSpc>
            </a:pPr>
            <a:r>
              <a:rPr lang="en-US" sz="3300" dirty="0">
                <a:solidFill>
                  <a:srgbClr val="15213F"/>
                </a:solidFill>
                <a:latin typeface="Roboto Slab"/>
                <a:ea typeface="Roboto Slab"/>
                <a:cs typeface="Roboto Slab"/>
                <a:sym typeface="Roboto Slab"/>
              </a:rPr>
              <a:t>The problem – identification of change in documents influence.</a:t>
            </a:r>
          </a:p>
        </p:txBody>
      </p:sp>
      <p:sp>
        <p:nvSpPr>
          <p:cNvPr id="5" name="TextBox 5"/>
          <p:cNvSpPr txBox="1"/>
          <p:nvPr/>
        </p:nvSpPr>
        <p:spPr>
          <a:xfrm>
            <a:off x="1410811" y="5177561"/>
            <a:ext cx="9023146" cy="498726"/>
          </a:xfrm>
          <a:prstGeom prst="rect">
            <a:avLst/>
          </a:prstGeom>
        </p:spPr>
        <p:txBody>
          <a:bodyPr lIns="0" tIns="0" rIns="0" bIns="0" rtlCol="0" anchor="t">
            <a:spAutoFit/>
          </a:bodyPr>
          <a:lstStyle/>
          <a:p>
            <a:pPr algn="l">
              <a:lnSpc>
                <a:spcPts val="4125"/>
              </a:lnSpc>
            </a:pPr>
            <a:r>
              <a:rPr lang="en-US" sz="3300" dirty="0">
                <a:solidFill>
                  <a:srgbClr val="15213F"/>
                </a:solidFill>
                <a:latin typeface="Roboto Slab"/>
                <a:ea typeface="Roboto Slab"/>
                <a:cs typeface="Roboto Slab"/>
                <a:sym typeface="Roboto Slab"/>
              </a:rPr>
              <a:t>Current solution – Centrality Measures</a:t>
            </a:r>
          </a:p>
        </p:txBody>
      </p:sp>
      <p:sp>
        <p:nvSpPr>
          <p:cNvPr id="6" name="Freeform 6"/>
          <p:cNvSpPr/>
          <p:nvPr/>
        </p:nvSpPr>
        <p:spPr>
          <a:xfrm rot="-3821154">
            <a:off x="9989852" y="767871"/>
            <a:ext cx="10324531" cy="10169663"/>
          </a:xfrm>
          <a:custGeom>
            <a:avLst/>
            <a:gdLst/>
            <a:ahLst/>
            <a:cxnLst/>
            <a:rect l="l" t="t" r="r" b="b"/>
            <a:pathLst>
              <a:path w="10324531" h="10169663">
                <a:moveTo>
                  <a:pt x="0" y="0"/>
                </a:moveTo>
                <a:lnTo>
                  <a:pt x="10324531" y="0"/>
                </a:lnTo>
                <a:lnTo>
                  <a:pt x="10324531" y="10169663"/>
                </a:lnTo>
                <a:lnTo>
                  <a:pt x="0" y="10169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Овал 6">
            <a:extLst>
              <a:ext uri="{FF2B5EF4-FFF2-40B4-BE49-F238E27FC236}">
                <a16:creationId xmlns:a16="http://schemas.microsoft.com/office/drawing/2014/main" id="{1DAE63BF-FF3C-4FE7-8AD5-4BF8B7B680BB}"/>
              </a:ext>
            </a:extLst>
          </p:cNvPr>
          <p:cNvSpPr/>
          <p:nvPr/>
        </p:nvSpPr>
        <p:spPr>
          <a:xfrm>
            <a:off x="838200" y="2697401"/>
            <a:ext cx="262060" cy="238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Овал 7">
            <a:extLst>
              <a:ext uri="{FF2B5EF4-FFF2-40B4-BE49-F238E27FC236}">
                <a16:creationId xmlns:a16="http://schemas.microsoft.com/office/drawing/2014/main" id="{B084987F-F4B8-445E-9789-595CE375B64D}"/>
              </a:ext>
            </a:extLst>
          </p:cNvPr>
          <p:cNvSpPr/>
          <p:nvPr/>
        </p:nvSpPr>
        <p:spPr>
          <a:xfrm>
            <a:off x="843951" y="5370988"/>
            <a:ext cx="262060" cy="238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Овал 8">
            <a:extLst>
              <a:ext uri="{FF2B5EF4-FFF2-40B4-BE49-F238E27FC236}">
                <a16:creationId xmlns:a16="http://schemas.microsoft.com/office/drawing/2014/main" id="{D6B01256-D4D7-44FA-A783-D53DD393E30D}"/>
              </a:ext>
            </a:extLst>
          </p:cNvPr>
          <p:cNvSpPr/>
          <p:nvPr/>
        </p:nvSpPr>
        <p:spPr>
          <a:xfrm>
            <a:off x="837024" y="7925457"/>
            <a:ext cx="262060" cy="238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Номер слайда 9">
            <a:extLst>
              <a:ext uri="{FF2B5EF4-FFF2-40B4-BE49-F238E27FC236}">
                <a16:creationId xmlns:a16="http://schemas.microsoft.com/office/drawing/2014/main" id="{7D38A73B-BB2D-4D1F-880C-62B054E31E0A}"/>
              </a:ext>
            </a:extLst>
          </p:cNvPr>
          <p:cNvSpPr>
            <a:spLocks noGrp="1"/>
          </p:cNvSpPr>
          <p:nvPr>
            <p:ph type="sldNum" sz="quarter" idx="12"/>
          </p:nvPr>
        </p:nvSpPr>
        <p:spPr>
          <a:xfrm>
            <a:off x="228600" y="9639300"/>
            <a:ext cx="457200" cy="463550"/>
          </a:xfrm>
        </p:spPr>
        <p:txBody>
          <a:bodyPr/>
          <a:lstStyle/>
          <a:p>
            <a:fld id="{B6F15528-21DE-4FAA-801E-634DDDAF4B2B}" type="slidenum">
              <a:rPr lang="en-US" sz="2000" smtClean="0"/>
              <a:pPr/>
              <a:t>2</a:t>
            </a:fld>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57C2B61B-2F1D-4A2D-BDDC-BA731763683E}"/>
              </a:ext>
            </a:extLst>
          </p:cNvPr>
          <p:cNvSpPr>
            <a:spLocks noGrp="1"/>
          </p:cNvSpPr>
          <p:nvPr>
            <p:ph type="sldNum" sz="quarter" idx="12"/>
          </p:nvPr>
        </p:nvSpPr>
        <p:spPr>
          <a:xfrm>
            <a:off x="231374" y="9636943"/>
            <a:ext cx="533400" cy="457200"/>
          </a:xfrm>
        </p:spPr>
        <p:txBody>
          <a:bodyPr/>
          <a:lstStyle/>
          <a:p>
            <a:r>
              <a:rPr lang="en-US" sz="2000" dirty="0"/>
              <a:t>20</a:t>
            </a:r>
          </a:p>
        </p:txBody>
      </p:sp>
      <p:sp>
        <p:nvSpPr>
          <p:cNvPr id="3" name="TextBox 20">
            <a:extLst>
              <a:ext uri="{FF2B5EF4-FFF2-40B4-BE49-F238E27FC236}">
                <a16:creationId xmlns:a16="http://schemas.microsoft.com/office/drawing/2014/main" id="{8D110F68-AED6-4F54-B2CA-BB66888879C1}"/>
              </a:ext>
            </a:extLst>
          </p:cNvPr>
          <p:cNvSpPr txBox="1"/>
          <p:nvPr/>
        </p:nvSpPr>
        <p:spPr>
          <a:xfrm>
            <a:off x="744337" y="421457"/>
            <a:ext cx="9746900" cy="861979"/>
          </a:xfrm>
          <a:prstGeom prst="rect">
            <a:avLst/>
          </a:prstGeom>
        </p:spPr>
        <p:txBody>
          <a:bodyPr lIns="0" tIns="0" rIns="0" bIns="0" rtlCol="0" anchor="t">
            <a:spAutoFit/>
          </a:bodyPr>
          <a:lstStyle/>
          <a:p>
            <a:pPr algn="l">
              <a:lnSpc>
                <a:spcPts val="6937"/>
              </a:lnSpc>
            </a:pPr>
            <a:r>
              <a:rPr lang="en-US" sz="5562" dirty="0">
                <a:solidFill>
                  <a:srgbClr val="3257B8"/>
                </a:solidFill>
                <a:latin typeface="Roboto Slab"/>
                <a:ea typeface="Roboto Slab"/>
                <a:cs typeface="Roboto Slab"/>
                <a:sym typeface="Roboto Slab"/>
              </a:rPr>
              <a:t>Testing Plan</a:t>
            </a:r>
          </a:p>
        </p:txBody>
      </p:sp>
      <p:graphicFrame>
        <p:nvGraphicFramePr>
          <p:cNvPr id="4" name="Таблица 3">
            <a:extLst>
              <a:ext uri="{FF2B5EF4-FFF2-40B4-BE49-F238E27FC236}">
                <a16:creationId xmlns:a16="http://schemas.microsoft.com/office/drawing/2014/main" id="{46612D94-3E4A-4FAF-9280-011EB54FD553}"/>
              </a:ext>
            </a:extLst>
          </p:cNvPr>
          <p:cNvGraphicFramePr>
            <a:graphicFrameLocks noGrp="1"/>
          </p:cNvGraphicFramePr>
          <p:nvPr>
            <p:extLst>
              <p:ext uri="{D42A27DB-BD31-4B8C-83A1-F6EECF244321}">
                <p14:modId xmlns:p14="http://schemas.microsoft.com/office/powerpoint/2010/main" val="3846242667"/>
              </p:ext>
            </p:extLst>
          </p:nvPr>
        </p:nvGraphicFramePr>
        <p:xfrm>
          <a:off x="1447800" y="1790700"/>
          <a:ext cx="15163799" cy="5709920"/>
        </p:xfrm>
        <a:graphic>
          <a:graphicData uri="http://schemas.openxmlformats.org/drawingml/2006/table">
            <a:tbl>
              <a:tblPr firstRow="1" bandRow="1">
                <a:tableStyleId>{5C22544A-7EE6-4342-B048-85BDC9FD1C3A}</a:tableStyleId>
              </a:tblPr>
              <a:tblGrid>
                <a:gridCol w="845565">
                  <a:extLst>
                    <a:ext uri="{9D8B030D-6E8A-4147-A177-3AD203B41FA5}">
                      <a16:colId xmlns:a16="http://schemas.microsoft.com/office/drawing/2014/main" val="4095928009"/>
                    </a:ext>
                  </a:extLst>
                </a:gridCol>
                <a:gridCol w="1516635">
                  <a:extLst>
                    <a:ext uri="{9D8B030D-6E8A-4147-A177-3AD203B41FA5}">
                      <a16:colId xmlns:a16="http://schemas.microsoft.com/office/drawing/2014/main" val="3549465502"/>
                    </a:ext>
                  </a:extLst>
                </a:gridCol>
                <a:gridCol w="1371600">
                  <a:extLst>
                    <a:ext uri="{9D8B030D-6E8A-4147-A177-3AD203B41FA5}">
                      <a16:colId xmlns:a16="http://schemas.microsoft.com/office/drawing/2014/main" val="1642026076"/>
                    </a:ext>
                  </a:extLst>
                </a:gridCol>
                <a:gridCol w="1905000">
                  <a:extLst>
                    <a:ext uri="{9D8B030D-6E8A-4147-A177-3AD203B41FA5}">
                      <a16:colId xmlns:a16="http://schemas.microsoft.com/office/drawing/2014/main" val="3248089821"/>
                    </a:ext>
                  </a:extLst>
                </a:gridCol>
                <a:gridCol w="1905000">
                  <a:extLst>
                    <a:ext uri="{9D8B030D-6E8A-4147-A177-3AD203B41FA5}">
                      <a16:colId xmlns:a16="http://schemas.microsoft.com/office/drawing/2014/main" val="3980983153"/>
                    </a:ext>
                  </a:extLst>
                </a:gridCol>
                <a:gridCol w="2133600">
                  <a:extLst>
                    <a:ext uri="{9D8B030D-6E8A-4147-A177-3AD203B41FA5}">
                      <a16:colId xmlns:a16="http://schemas.microsoft.com/office/drawing/2014/main" val="4019119164"/>
                    </a:ext>
                  </a:extLst>
                </a:gridCol>
                <a:gridCol w="2514600">
                  <a:extLst>
                    <a:ext uri="{9D8B030D-6E8A-4147-A177-3AD203B41FA5}">
                      <a16:colId xmlns:a16="http://schemas.microsoft.com/office/drawing/2014/main" val="1740882048"/>
                    </a:ext>
                  </a:extLst>
                </a:gridCol>
                <a:gridCol w="2971799">
                  <a:extLst>
                    <a:ext uri="{9D8B030D-6E8A-4147-A177-3AD203B41FA5}">
                      <a16:colId xmlns:a16="http://schemas.microsoft.com/office/drawing/2014/main" val="3982293999"/>
                    </a:ext>
                  </a:extLst>
                </a:gridCol>
              </a:tblGrid>
              <a:tr h="1117600">
                <a:tc>
                  <a:txBody>
                    <a:bodyPr/>
                    <a:lstStyle/>
                    <a:p>
                      <a:pPr algn="ctr"/>
                      <a:endParaRPr lang="ru-RU" dirty="0"/>
                    </a:p>
                  </a:txBody>
                  <a:tcPr anchor="ctr"/>
                </a:tc>
                <a:tc>
                  <a:txBody>
                    <a:bodyPr/>
                    <a:lstStyle/>
                    <a:p>
                      <a:pPr algn="ctr"/>
                      <a:r>
                        <a:rPr lang="en-US" dirty="0"/>
                        <a:t>Timestamps check</a:t>
                      </a:r>
                      <a:endParaRPr lang="ru-RU" dirty="0"/>
                    </a:p>
                  </a:txBody>
                  <a:tcPr anchor="ctr"/>
                </a:tc>
                <a:tc>
                  <a:txBody>
                    <a:bodyPr/>
                    <a:lstStyle/>
                    <a:p>
                      <a:pPr algn="ctr"/>
                      <a:r>
                        <a:rPr lang="en-US" dirty="0"/>
                        <a:t>Citation direction</a:t>
                      </a:r>
                      <a:endParaRPr lang="ru-RU" dirty="0"/>
                    </a:p>
                  </a:txBody>
                  <a:tcPr anchor="ctr"/>
                </a:tc>
                <a:tc>
                  <a:txBody>
                    <a:bodyPr/>
                    <a:lstStyle/>
                    <a:p>
                      <a:pPr algn="ctr"/>
                      <a:r>
                        <a:rPr lang="en-US" dirty="0"/>
                        <a:t>Citation graph building</a:t>
                      </a:r>
                      <a:endParaRPr lang="ru-RU" dirty="0"/>
                    </a:p>
                  </a:txBody>
                  <a:tcPr anchor="ctr"/>
                </a:tc>
                <a:tc>
                  <a:txBody>
                    <a:bodyPr/>
                    <a:lstStyle/>
                    <a:p>
                      <a:pPr algn="ctr"/>
                      <a:r>
                        <a:rPr lang="en-US" dirty="0"/>
                        <a:t>Gravity Models</a:t>
                      </a:r>
                      <a:endParaRPr lang="ru-RU" dirty="0"/>
                    </a:p>
                  </a:txBody>
                  <a:tcPr anchor="ctr"/>
                </a:tc>
                <a:tc>
                  <a:txBody>
                    <a:bodyPr/>
                    <a:lstStyle/>
                    <a:p>
                      <a:pPr algn="ctr"/>
                      <a:r>
                        <a:rPr lang="en-US" dirty="0"/>
                        <a:t>Results visualization</a:t>
                      </a:r>
                      <a:endParaRPr lang="ru-RU" dirty="0"/>
                    </a:p>
                  </a:txBody>
                  <a:tcPr anchor="ctr"/>
                </a:tc>
                <a:tc>
                  <a:txBody>
                    <a:bodyPr/>
                    <a:lstStyle/>
                    <a:p>
                      <a:pPr algn="ctr"/>
                      <a:r>
                        <a:rPr lang="en-US" dirty="0"/>
                        <a:t>Results comparing across different timestamps</a:t>
                      </a:r>
                      <a:endParaRPr lang="ru-RU" dirty="0"/>
                    </a:p>
                  </a:txBody>
                  <a:tcPr anchor="ctr"/>
                </a:tc>
                <a:tc>
                  <a:txBody>
                    <a:bodyPr/>
                    <a:lstStyle/>
                    <a:p>
                      <a:pPr algn="ctr"/>
                      <a:r>
                        <a:rPr lang="en-US" dirty="0"/>
                        <a:t>Results comparing in nodes categorization</a:t>
                      </a:r>
                      <a:endParaRPr lang="ru-RU" dirty="0"/>
                    </a:p>
                  </a:txBody>
                  <a:tcPr anchor="ctr"/>
                </a:tc>
                <a:extLst>
                  <a:ext uri="{0D108BD9-81ED-4DB2-BD59-A6C34878D82A}">
                    <a16:rowId xmlns:a16="http://schemas.microsoft.com/office/drawing/2014/main" val="1723642353"/>
                  </a:ext>
                </a:extLst>
              </a:tr>
              <a:tr h="1117600">
                <a:tc>
                  <a:txBody>
                    <a:bodyPr/>
                    <a:lstStyle/>
                    <a:p>
                      <a:pPr algn="ctr"/>
                      <a:r>
                        <a:rPr lang="en-US" dirty="0"/>
                        <a:t>Test</a:t>
                      </a:r>
                      <a:endParaRPr lang="ru-RU" dirty="0"/>
                    </a:p>
                  </a:txBody>
                  <a:tcPr anchor="ctr"/>
                </a:tc>
                <a:tc>
                  <a:txBody>
                    <a:bodyPr/>
                    <a:lstStyle/>
                    <a:p>
                      <a:pPr algn="ctr"/>
                      <a:r>
                        <a:rPr lang="en-US" dirty="0"/>
                        <a:t>Check if the dataset (citation network) has a publishing date for each document.</a:t>
                      </a:r>
                      <a:endParaRPr lang="ru-RU" dirty="0"/>
                    </a:p>
                  </a:txBody>
                  <a:tcPr anchor="ctr"/>
                </a:tc>
                <a:tc>
                  <a:txBody>
                    <a:bodyPr/>
                    <a:lstStyle/>
                    <a:p>
                      <a:pPr algn="ctr"/>
                      <a:r>
                        <a:rPr lang="en-US" dirty="0"/>
                        <a:t>Check if first column sites the second column in the dataset.</a:t>
                      </a:r>
                      <a:endParaRPr lang="ru-RU" dirty="0"/>
                    </a:p>
                  </a:txBody>
                  <a:tcPr anchor="ctr"/>
                </a:tc>
                <a:tc>
                  <a:txBody>
                    <a:bodyPr/>
                    <a:lstStyle/>
                    <a:p>
                      <a:pPr algn="ctr"/>
                      <a:r>
                        <a:rPr lang="en-US" dirty="0"/>
                        <a:t>Check if the amount of the nodes in the graph equals to the number of the rows in the dataset in chosen timestamp.</a:t>
                      </a:r>
                      <a:endParaRPr lang="ru-RU" dirty="0"/>
                    </a:p>
                  </a:txBody>
                  <a:tcPr anchor="ctr"/>
                </a:tc>
                <a:tc>
                  <a:txBody>
                    <a:bodyPr/>
                    <a:lstStyle/>
                    <a:p>
                      <a:pPr algn="ctr"/>
                      <a:r>
                        <a:rPr lang="en-US" dirty="0"/>
                        <a:t>Check Gravity Models’ score correctness. </a:t>
                      </a:r>
                      <a:endParaRPr lang="ru-RU" dirty="0"/>
                    </a:p>
                  </a:txBody>
                  <a:tcPr anchor="ctr"/>
                </a:tc>
                <a:tc>
                  <a:txBody>
                    <a:bodyPr/>
                    <a:lstStyle/>
                    <a:p>
                      <a:pPr algn="ctr"/>
                      <a:r>
                        <a:rPr lang="en-US" dirty="0"/>
                        <a:t>Check if there is graph for each node and major lines are constant. Nodes with influence changes are visible.</a:t>
                      </a:r>
                      <a:endParaRPr lang="ru-RU" dirty="0"/>
                    </a:p>
                  </a:txBody>
                  <a:tcPr anchor="ctr"/>
                </a:tc>
                <a:tc>
                  <a:txBody>
                    <a:bodyPr/>
                    <a:lstStyle/>
                    <a:p>
                      <a:pPr algn="ctr"/>
                      <a:r>
                        <a:rPr lang="en-US" dirty="0"/>
                        <a:t>Check if the statistical methods results are in scope of predefined range.</a:t>
                      </a:r>
                      <a:endParaRPr lang="ru-RU" dirty="0"/>
                    </a:p>
                  </a:txBody>
                  <a:tcPr anchor="ctr"/>
                </a:tc>
                <a:tc>
                  <a:txBody>
                    <a:bodyPr/>
                    <a:lstStyle/>
                    <a:p>
                      <a:pPr algn="ctr"/>
                      <a:r>
                        <a:rPr lang="en-US" dirty="0"/>
                        <a:t>Check if the number of nodes across the groups are the same as the total number of rows in the dataset.</a:t>
                      </a:r>
                      <a:endParaRPr lang="ru-RU" dirty="0"/>
                    </a:p>
                  </a:txBody>
                  <a:tcPr anchor="ctr"/>
                </a:tc>
                <a:extLst>
                  <a:ext uri="{0D108BD9-81ED-4DB2-BD59-A6C34878D82A}">
                    <a16:rowId xmlns:a16="http://schemas.microsoft.com/office/drawing/2014/main" val="3584020879"/>
                  </a:ext>
                </a:extLst>
              </a:tr>
              <a:tr h="1117600">
                <a:tc>
                  <a:txBody>
                    <a:bodyPr/>
                    <a:lstStyle/>
                    <a:p>
                      <a:pPr algn="ctr"/>
                      <a:r>
                        <a:rPr lang="en-US" dirty="0"/>
                        <a:t>Input</a:t>
                      </a:r>
                      <a:endParaRPr lang="ru-RU" dirty="0"/>
                    </a:p>
                  </a:txBody>
                  <a:tcPr anchor="ctr"/>
                </a:tc>
                <a:tc>
                  <a:txBody>
                    <a:bodyPr/>
                    <a:lstStyle/>
                    <a:p>
                      <a:pPr algn="ctr"/>
                      <a:r>
                        <a:rPr lang="en-US" dirty="0"/>
                        <a:t>Dataset</a:t>
                      </a:r>
                      <a:endParaRPr lang="ru-RU" dirty="0"/>
                    </a:p>
                  </a:txBody>
                  <a:tcPr anchor="ctr"/>
                </a:tc>
                <a:tc>
                  <a:txBody>
                    <a:bodyPr/>
                    <a:lstStyle/>
                    <a:p>
                      <a:pPr algn="ctr"/>
                      <a:r>
                        <a:rPr lang="en-US" dirty="0"/>
                        <a:t>Dataset</a:t>
                      </a:r>
                      <a:endParaRPr lang="ru-RU" dirty="0"/>
                    </a:p>
                  </a:txBody>
                  <a:tcPr anchor="ctr"/>
                </a:tc>
                <a:tc>
                  <a:txBody>
                    <a:bodyPr/>
                    <a:lstStyle/>
                    <a:p>
                      <a:pPr algn="ctr"/>
                      <a:r>
                        <a:rPr lang="en-US" dirty="0"/>
                        <a:t>Graph and dataset</a:t>
                      </a:r>
                      <a:endParaRPr lang="ru-RU" dirty="0"/>
                    </a:p>
                  </a:txBody>
                  <a:tcPr anchor="ctr"/>
                </a:tc>
                <a:tc>
                  <a:txBody>
                    <a:bodyPr/>
                    <a:lstStyle/>
                    <a:p>
                      <a:pPr algn="ctr"/>
                      <a:r>
                        <a:rPr lang="en-US" dirty="0"/>
                        <a:t>Gravity Model</a:t>
                      </a:r>
                      <a:endParaRPr lang="ru-RU" dirty="0"/>
                    </a:p>
                  </a:txBody>
                  <a:tcPr anchor="ctr"/>
                </a:tc>
                <a:tc>
                  <a:txBody>
                    <a:bodyPr/>
                    <a:lstStyle/>
                    <a:p>
                      <a:pPr algn="ctr"/>
                      <a:r>
                        <a:rPr lang="en-US" dirty="0"/>
                        <a:t>3D score matrix</a:t>
                      </a:r>
                      <a:endParaRPr lang="ru-RU"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3D score matrix</a:t>
                      </a:r>
                      <a:endParaRPr lang="ru-RU" dirty="0"/>
                    </a:p>
                  </a:txBody>
                  <a:tcPr anchor="ctr"/>
                </a:tc>
                <a:tc>
                  <a:txBody>
                    <a:bodyPr/>
                    <a:lstStyle/>
                    <a:p>
                      <a:pPr algn="ctr"/>
                      <a:r>
                        <a:rPr lang="en-US" dirty="0"/>
                        <a:t>Groups and dataset</a:t>
                      </a:r>
                      <a:endParaRPr lang="ru-RU" dirty="0"/>
                    </a:p>
                  </a:txBody>
                  <a:tcPr anchor="ctr"/>
                </a:tc>
                <a:extLst>
                  <a:ext uri="{0D108BD9-81ED-4DB2-BD59-A6C34878D82A}">
                    <a16:rowId xmlns:a16="http://schemas.microsoft.com/office/drawing/2014/main" val="3272180375"/>
                  </a:ext>
                </a:extLst>
              </a:tr>
              <a:tr h="1117600">
                <a:tc>
                  <a:txBody>
                    <a:bodyPr/>
                    <a:lstStyle/>
                    <a:p>
                      <a:pPr algn="ctr"/>
                      <a:r>
                        <a:rPr lang="en-US" dirty="0"/>
                        <a:t>Expected output</a:t>
                      </a:r>
                      <a:endParaRPr lang="ru-RU" dirty="0"/>
                    </a:p>
                  </a:txBody>
                  <a:tcPr anchor="ctr"/>
                </a:tc>
                <a:tc>
                  <a:txBody>
                    <a:bodyPr/>
                    <a:lstStyle/>
                    <a:p>
                      <a:pPr algn="ctr"/>
                      <a:r>
                        <a:rPr lang="en-US" dirty="0"/>
                        <a:t>Each document has dates.</a:t>
                      </a:r>
                      <a:endParaRPr lang="ru-RU" dirty="0"/>
                    </a:p>
                  </a:txBody>
                  <a:tcPr anchor="ctr"/>
                </a:tc>
                <a:tc>
                  <a:txBody>
                    <a:bodyPr/>
                    <a:lstStyle/>
                    <a:p>
                      <a:pPr algn="ctr"/>
                      <a:r>
                        <a:rPr lang="en-US" dirty="0"/>
                        <a:t>Yes</a:t>
                      </a:r>
                      <a:endParaRPr lang="ru-RU" dirty="0"/>
                    </a:p>
                  </a:txBody>
                  <a:tcPr anchor="ctr"/>
                </a:tc>
                <a:tc>
                  <a:txBody>
                    <a:bodyPr/>
                    <a:lstStyle/>
                    <a:p>
                      <a:pPr algn="ctr"/>
                      <a:r>
                        <a:rPr lang="en-US" dirty="0"/>
                        <a:t>Yes</a:t>
                      </a:r>
                      <a:endParaRPr lang="ru-RU" dirty="0"/>
                    </a:p>
                  </a:txBody>
                  <a:tcPr anchor="ctr"/>
                </a:tc>
                <a:tc>
                  <a:txBody>
                    <a:bodyPr/>
                    <a:lstStyle/>
                    <a:p>
                      <a:pPr algn="ctr"/>
                      <a:r>
                        <a:rPr lang="en-US" dirty="0"/>
                        <a:t>Correct scores which capture local and global information.</a:t>
                      </a:r>
                      <a:endParaRPr lang="ru-RU" dirty="0"/>
                    </a:p>
                  </a:txBody>
                  <a:tcPr anchor="ctr"/>
                </a:tc>
                <a:tc>
                  <a:txBody>
                    <a:bodyPr/>
                    <a:lstStyle/>
                    <a:p>
                      <a:pPr algn="ctr"/>
                      <a:r>
                        <a:rPr lang="en-US" dirty="0"/>
                        <a:t>Graph visualization for each node.</a:t>
                      </a:r>
                      <a:endParaRPr lang="ru-RU" dirty="0"/>
                    </a:p>
                  </a:txBody>
                  <a:tcPr anchor="ctr"/>
                </a:tc>
                <a:tc>
                  <a:txBody>
                    <a:bodyPr/>
                    <a:lstStyle/>
                    <a:p>
                      <a:pPr algn="ctr"/>
                      <a:r>
                        <a:rPr lang="en-US" dirty="0"/>
                        <a:t>Yes</a:t>
                      </a:r>
                      <a:endParaRPr lang="ru-RU" dirty="0"/>
                    </a:p>
                  </a:txBody>
                  <a:tcPr anchor="ctr"/>
                </a:tc>
                <a:tc>
                  <a:txBody>
                    <a:bodyPr/>
                    <a:lstStyle/>
                    <a:p>
                      <a:pPr algn="ctr"/>
                      <a:r>
                        <a:rPr lang="en-US" dirty="0"/>
                        <a:t>The number is the same.</a:t>
                      </a:r>
                      <a:endParaRPr lang="ru-RU" dirty="0"/>
                    </a:p>
                  </a:txBody>
                  <a:tcPr anchor="ctr"/>
                </a:tc>
                <a:extLst>
                  <a:ext uri="{0D108BD9-81ED-4DB2-BD59-A6C34878D82A}">
                    <a16:rowId xmlns:a16="http://schemas.microsoft.com/office/drawing/2014/main" val="1428417197"/>
                  </a:ext>
                </a:extLst>
              </a:tr>
            </a:tbl>
          </a:graphicData>
        </a:graphic>
      </p:graphicFrame>
    </p:spTree>
    <p:extLst>
      <p:ext uri="{BB962C8B-B14F-4D97-AF65-F5344CB8AC3E}">
        <p14:creationId xmlns:p14="http://schemas.microsoft.com/office/powerpoint/2010/main" val="3830279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F1F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7" name="Freeform 7"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sp>
      <p:grpSp>
        <p:nvGrpSpPr>
          <p:cNvPr id="8" name="Group 8"/>
          <p:cNvGrpSpPr/>
          <p:nvPr/>
        </p:nvGrpSpPr>
        <p:grpSpPr>
          <a:xfrm>
            <a:off x="0" y="0"/>
            <a:ext cx="18288000" cy="10287000"/>
            <a:chOff x="0" y="0"/>
            <a:chExt cx="24384000" cy="13716000"/>
          </a:xfrm>
        </p:grpSpPr>
        <p:sp>
          <p:nvSpPr>
            <p:cNvPr id="9" name="Freeform 9"/>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2157"/>
              </a:srgbClr>
            </a:solidFill>
          </p:spPr>
        </p:sp>
      </p:grpSp>
      <p:grpSp>
        <p:nvGrpSpPr>
          <p:cNvPr id="10" name="Group 10"/>
          <p:cNvGrpSpPr/>
          <p:nvPr/>
        </p:nvGrpSpPr>
        <p:grpSpPr>
          <a:xfrm>
            <a:off x="987475" y="6180535"/>
            <a:ext cx="463154" cy="463154"/>
            <a:chOff x="0" y="0"/>
            <a:chExt cx="617538" cy="617538"/>
          </a:xfrm>
        </p:grpSpPr>
        <p:sp>
          <p:nvSpPr>
            <p:cNvPr id="11" name="Freeform 11"/>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
        <p:nvSpPr>
          <p:cNvPr id="12" name="TextBox 12"/>
          <p:cNvSpPr txBox="1"/>
          <p:nvPr/>
        </p:nvSpPr>
        <p:spPr>
          <a:xfrm>
            <a:off x="2123206" y="4199594"/>
            <a:ext cx="14041587" cy="1508909"/>
          </a:xfrm>
          <a:prstGeom prst="rect">
            <a:avLst/>
          </a:prstGeom>
        </p:spPr>
        <p:txBody>
          <a:bodyPr lIns="0" tIns="0" rIns="0" bIns="0" rtlCol="0" anchor="t">
            <a:spAutoFit/>
          </a:bodyPr>
          <a:lstStyle/>
          <a:p>
            <a:pPr algn="ctr">
              <a:lnSpc>
                <a:spcPts val="11328"/>
              </a:lnSpc>
            </a:pPr>
            <a:r>
              <a:rPr lang="en-US" sz="11216" b="1">
                <a:solidFill>
                  <a:srgbClr val="3257B8"/>
                </a:solidFill>
                <a:latin typeface="Roboto Slab Bold"/>
                <a:ea typeface="Roboto Slab Bold"/>
                <a:cs typeface="Roboto Slab Bold"/>
                <a:sym typeface="Roboto Slab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84576" y="4287747"/>
            <a:ext cx="11065324" cy="5961153"/>
          </a:xfrm>
          <a:custGeom>
            <a:avLst/>
            <a:gdLst/>
            <a:ahLst/>
            <a:cxnLst/>
            <a:rect l="l" t="t" r="r" b="b"/>
            <a:pathLst>
              <a:path w="10579757" h="5329552">
                <a:moveTo>
                  <a:pt x="0" y="0"/>
                </a:moveTo>
                <a:lnTo>
                  <a:pt x="10579757" y="0"/>
                </a:lnTo>
                <a:lnTo>
                  <a:pt x="10579757" y="5329552"/>
                </a:lnTo>
                <a:lnTo>
                  <a:pt x="0" y="5329552"/>
                </a:lnTo>
                <a:lnTo>
                  <a:pt x="0" y="0"/>
                </a:lnTo>
                <a:close/>
              </a:path>
            </a:pathLst>
          </a:custGeom>
          <a:blipFill>
            <a:blip r:embed="rId3"/>
            <a:stretch>
              <a:fillRect/>
            </a:stretch>
          </a:blipFill>
        </p:spPr>
      </p:sp>
      <p:sp>
        <p:nvSpPr>
          <p:cNvPr id="3" name="TextBox 3"/>
          <p:cNvSpPr txBox="1"/>
          <p:nvPr/>
        </p:nvSpPr>
        <p:spPr>
          <a:xfrm>
            <a:off x="771153" y="566663"/>
            <a:ext cx="11665202" cy="1738380"/>
          </a:xfrm>
          <a:prstGeom prst="rect">
            <a:avLst/>
          </a:prstGeom>
        </p:spPr>
        <p:txBody>
          <a:bodyPr lIns="0" tIns="0" rIns="0" bIns="0" rtlCol="0" anchor="t">
            <a:spAutoFit/>
          </a:bodyPr>
          <a:lstStyle/>
          <a:p>
            <a:pPr algn="l">
              <a:lnSpc>
                <a:spcPts val="6936"/>
              </a:lnSpc>
            </a:pPr>
            <a:r>
              <a:rPr lang="en-US" sz="5562">
                <a:solidFill>
                  <a:srgbClr val="3257B8"/>
                </a:solidFill>
                <a:latin typeface="Roboto Slab"/>
                <a:ea typeface="Roboto Slab"/>
                <a:cs typeface="Roboto Slab"/>
                <a:sym typeface="Roboto Slab"/>
              </a:rPr>
              <a:t>Node Centrality: Background</a:t>
            </a:r>
          </a:p>
          <a:p>
            <a:pPr algn="l">
              <a:lnSpc>
                <a:spcPts val="6937"/>
              </a:lnSpc>
            </a:pPr>
            <a:endParaRPr lang="en-US" sz="5562">
              <a:solidFill>
                <a:srgbClr val="3257B8"/>
              </a:solidFill>
              <a:latin typeface="Roboto Slab"/>
              <a:ea typeface="Roboto Slab"/>
              <a:cs typeface="Roboto Slab"/>
              <a:sym typeface="Roboto Slab"/>
            </a:endParaRPr>
          </a:p>
        </p:txBody>
      </p:sp>
      <p:sp>
        <p:nvSpPr>
          <p:cNvPr id="5" name="TextBox 5"/>
          <p:cNvSpPr txBox="1"/>
          <p:nvPr/>
        </p:nvSpPr>
        <p:spPr>
          <a:xfrm>
            <a:off x="426806" y="2171693"/>
            <a:ext cx="15341532" cy="1194955"/>
          </a:xfrm>
          <a:prstGeom prst="rect">
            <a:avLst/>
          </a:prstGeom>
        </p:spPr>
        <p:txBody>
          <a:bodyPr lIns="0" tIns="0" rIns="0" bIns="0" rtlCol="0" anchor="t">
            <a:spAutoFit/>
          </a:bodyPr>
          <a:lstStyle/>
          <a:p>
            <a:pPr algn="l">
              <a:lnSpc>
                <a:spcPts val="4840"/>
              </a:lnSpc>
            </a:pPr>
            <a:r>
              <a:rPr lang="en-US" sz="3000" dirty="0">
                <a:solidFill>
                  <a:srgbClr val="15213F"/>
                </a:solidFill>
                <a:latin typeface="Roboto"/>
                <a:ea typeface="Roboto"/>
                <a:cs typeface="Roboto"/>
                <a:sym typeface="Roboto"/>
              </a:rPr>
              <a:t>Node Centrality is ambiguous – There are different definitions for importance which might depend on the data or expected result.</a:t>
            </a:r>
          </a:p>
        </p:txBody>
      </p:sp>
      <p:sp>
        <p:nvSpPr>
          <p:cNvPr id="6" name="TextBox 6"/>
          <p:cNvSpPr txBox="1"/>
          <p:nvPr/>
        </p:nvSpPr>
        <p:spPr>
          <a:xfrm>
            <a:off x="426806" y="3759184"/>
            <a:ext cx="15341532" cy="585355"/>
          </a:xfrm>
          <a:prstGeom prst="rect">
            <a:avLst/>
          </a:prstGeom>
        </p:spPr>
        <p:txBody>
          <a:bodyPr lIns="0" tIns="0" rIns="0" bIns="0" rtlCol="0" anchor="t">
            <a:spAutoFit/>
          </a:bodyPr>
          <a:lstStyle/>
          <a:p>
            <a:pPr algn="l">
              <a:lnSpc>
                <a:spcPts val="4840"/>
              </a:lnSpc>
            </a:pPr>
            <a:r>
              <a:rPr lang="en-US" sz="3000" dirty="0">
                <a:solidFill>
                  <a:srgbClr val="15213F"/>
                </a:solidFill>
                <a:latin typeface="Roboto"/>
                <a:ea typeface="Roboto"/>
                <a:cs typeface="Roboto"/>
                <a:sym typeface="Roboto"/>
              </a:rPr>
              <a:t>Lets discuss the different types of node centrality.</a:t>
            </a:r>
          </a:p>
        </p:txBody>
      </p:sp>
      <p:sp>
        <p:nvSpPr>
          <p:cNvPr id="4" name="Номер слайда 3">
            <a:extLst>
              <a:ext uri="{FF2B5EF4-FFF2-40B4-BE49-F238E27FC236}">
                <a16:creationId xmlns:a16="http://schemas.microsoft.com/office/drawing/2014/main" id="{69D3FF1D-17F4-4394-81EA-FC60E71E55D8}"/>
              </a:ext>
            </a:extLst>
          </p:cNvPr>
          <p:cNvSpPr>
            <a:spLocks noGrp="1"/>
          </p:cNvSpPr>
          <p:nvPr>
            <p:ph type="sldNum" sz="quarter" idx="12"/>
          </p:nvPr>
        </p:nvSpPr>
        <p:spPr>
          <a:xfrm>
            <a:off x="504453" y="9526662"/>
            <a:ext cx="533400" cy="387350"/>
          </a:xfrm>
        </p:spPr>
        <p:txBody>
          <a:bodyPr/>
          <a:lstStyle/>
          <a:p>
            <a:fld id="{B6F15528-21DE-4FAA-801E-634DDDAF4B2B}" type="slidenum">
              <a:rPr lang="en-US" sz="2000" smtClean="0"/>
              <a:pPr/>
              <a:t>3</a:t>
            </a:fld>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1153" y="566663"/>
            <a:ext cx="11665202" cy="1738380"/>
          </a:xfrm>
          <a:prstGeom prst="rect">
            <a:avLst/>
          </a:prstGeom>
        </p:spPr>
        <p:txBody>
          <a:bodyPr lIns="0" tIns="0" rIns="0" bIns="0" rtlCol="0" anchor="t">
            <a:spAutoFit/>
          </a:bodyPr>
          <a:lstStyle/>
          <a:p>
            <a:pPr algn="l">
              <a:lnSpc>
                <a:spcPts val="6936"/>
              </a:lnSpc>
            </a:pPr>
            <a:r>
              <a:rPr lang="en-US" sz="5562">
                <a:solidFill>
                  <a:srgbClr val="3257B8"/>
                </a:solidFill>
                <a:latin typeface="Roboto Slab"/>
                <a:ea typeface="Roboto Slab"/>
                <a:cs typeface="Roboto Slab"/>
                <a:sym typeface="Roboto Slab"/>
              </a:rPr>
              <a:t>Node Centrality: Degree Centrality </a:t>
            </a:r>
          </a:p>
          <a:p>
            <a:pPr algn="l">
              <a:lnSpc>
                <a:spcPts val="6937"/>
              </a:lnSpc>
            </a:pPr>
            <a:endParaRPr lang="en-US" sz="5562">
              <a:solidFill>
                <a:srgbClr val="3257B8"/>
              </a:solidFill>
              <a:latin typeface="Roboto Slab"/>
              <a:ea typeface="Roboto Slab"/>
              <a:cs typeface="Roboto Slab"/>
              <a:sym typeface="Roboto Slab"/>
            </a:endParaRPr>
          </a:p>
        </p:txBody>
      </p:sp>
      <p:sp>
        <p:nvSpPr>
          <p:cNvPr id="3" name="TextBox 3"/>
          <p:cNvSpPr txBox="1"/>
          <p:nvPr/>
        </p:nvSpPr>
        <p:spPr>
          <a:xfrm>
            <a:off x="771153" y="1871850"/>
            <a:ext cx="16488147" cy="2414276"/>
          </a:xfrm>
          <a:prstGeom prst="rect">
            <a:avLst/>
          </a:prstGeom>
        </p:spPr>
        <p:txBody>
          <a:bodyPr lIns="0" tIns="0" rIns="0" bIns="0" rtlCol="0" anchor="t">
            <a:spAutoFit/>
          </a:bodyPr>
          <a:lstStyle/>
          <a:p>
            <a:pPr algn="just">
              <a:lnSpc>
                <a:spcPts val="4839"/>
              </a:lnSpc>
            </a:pPr>
            <a:r>
              <a:rPr lang="en-US" sz="3000">
                <a:solidFill>
                  <a:srgbClr val="15213F"/>
                </a:solidFill>
                <a:latin typeface="Roboto"/>
                <a:ea typeface="Roboto"/>
                <a:cs typeface="Roboto"/>
                <a:sym typeface="Roboto"/>
              </a:rPr>
              <a:t>The most trivial (and yet very useful) type of centrality is Degree Centrality, in which the importance score of a node will be its degree. Calculation is preformed by iterating through all the nodes and counting number of neighbors.</a:t>
            </a:r>
          </a:p>
          <a:p>
            <a:pPr algn="just">
              <a:lnSpc>
                <a:spcPts val="4840"/>
              </a:lnSpc>
            </a:pPr>
            <a:endParaRPr lang="en-US" sz="3000">
              <a:solidFill>
                <a:srgbClr val="15213F"/>
              </a:solidFill>
              <a:latin typeface="Roboto"/>
              <a:ea typeface="Roboto"/>
              <a:cs typeface="Roboto"/>
              <a:sym typeface="Roboto"/>
            </a:endParaRPr>
          </a:p>
        </p:txBody>
      </p:sp>
      <p:sp>
        <p:nvSpPr>
          <p:cNvPr id="4" name="Freeform 4"/>
          <p:cNvSpPr/>
          <p:nvPr/>
        </p:nvSpPr>
        <p:spPr>
          <a:xfrm>
            <a:off x="9656018" y="3416706"/>
            <a:ext cx="8310250" cy="6870294"/>
          </a:xfrm>
          <a:custGeom>
            <a:avLst/>
            <a:gdLst/>
            <a:ahLst/>
            <a:cxnLst/>
            <a:rect l="l" t="t" r="r" b="b"/>
            <a:pathLst>
              <a:path w="8310250" h="6870294">
                <a:moveTo>
                  <a:pt x="0" y="0"/>
                </a:moveTo>
                <a:lnTo>
                  <a:pt x="8310250" y="0"/>
                </a:lnTo>
                <a:lnTo>
                  <a:pt x="8310250" y="6870294"/>
                </a:lnTo>
                <a:lnTo>
                  <a:pt x="0" y="6870294"/>
                </a:lnTo>
                <a:lnTo>
                  <a:pt x="0" y="0"/>
                </a:lnTo>
                <a:close/>
              </a:path>
            </a:pathLst>
          </a:custGeom>
          <a:blipFill>
            <a:blip r:embed="rId3"/>
            <a:stretch>
              <a:fillRect l="-6678" r="-6678"/>
            </a:stretch>
          </a:blipFill>
        </p:spPr>
      </p:sp>
      <p:sp>
        <p:nvSpPr>
          <p:cNvPr id="5" name="TextBox 5"/>
          <p:cNvSpPr txBox="1"/>
          <p:nvPr/>
        </p:nvSpPr>
        <p:spPr>
          <a:xfrm>
            <a:off x="771153" y="5015545"/>
            <a:ext cx="7988259" cy="2414276"/>
          </a:xfrm>
          <a:prstGeom prst="rect">
            <a:avLst/>
          </a:prstGeom>
        </p:spPr>
        <p:txBody>
          <a:bodyPr lIns="0" tIns="0" rIns="0" bIns="0" rtlCol="0" anchor="t">
            <a:spAutoFit/>
          </a:bodyPr>
          <a:lstStyle/>
          <a:p>
            <a:pPr algn="just">
              <a:lnSpc>
                <a:spcPts val="4839"/>
              </a:lnSpc>
            </a:pPr>
            <a:r>
              <a:rPr lang="en-US" sz="3000" dirty="0">
                <a:solidFill>
                  <a:srgbClr val="15213F"/>
                </a:solidFill>
                <a:latin typeface="Roboto"/>
                <a:ea typeface="Roboto"/>
                <a:cs typeface="Roboto"/>
                <a:sym typeface="Roboto"/>
              </a:rPr>
              <a:t>Consider nodes n &amp; m in the image on the right, m will get higher score, but is it more important than m? </a:t>
            </a:r>
          </a:p>
          <a:p>
            <a:pPr algn="just">
              <a:lnSpc>
                <a:spcPts val="4840"/>
              </a:lnSpc>
            </a:pPr>
            <a:endParaRPr lang="en-US" sz="3000" dirty="0">
              <a:solidFill>
                <a:srgbClr val="15213F"/>
              </a:solidFill>
              <a:latin typeface="Roboto"/>
              <a:ea typeface="Roboto"/>
              <a:cs typeface="Roboto"/>
              <a:sym typeface="Roboto"/>
            </a:endParaRPr>
          </a:p>
        </p:txBody>
      </p:sp>
      <p:grpSp>
        <p:nvGrpSpPr>
          <p:cNvPr id="6" name="Group 6"/>
          <p:cNvGrpSpPr/>
          <p:nvPr/>
        </p:nvGrpSpPr>
        <p:grpSpPr>
          <a:xfrm>
            <a:off x="13048298" y="5847397"/>
            <a:ext cx="607695" cy="441960"/>
            <a:chOff x="0" y="0"/>
            <a:chExt cx="810260" cy="589280"/>
          </a:xfrm>
        </p:grpSpPr>
        <p:sp>
          <p:nvSpPr>
            <p:cNvPr id="7" name="Freeform 7"/>
            <p:cNvSpPr/>
            <p:nvPr/>
          </p:nvSpPr>
          <p:spPr>
            <a:xfrm>
              <a:off x="50800" y="48260"/>
              <a:ext cx="711200" cy="488950"/>
            </a:xfrm>
            <a:custGeom>
              <a:avLst/>
              <a:gdLst/>
              <a:ahLst/>
              <a:cxnLst/>
              <a:rect l="l" t="t" r="r" b="b"/>
              <a:pathLst>
                <a:path w="711200" h="488950">
                  <a:moveTo>
                    <a:pt x="0" y="207010"/>
                  </a:moveTo>
                  <a:cubicBezTo>
                    <a:pt x="25400" y="113030"/>
                    <a:pt x="46990" y="93980"/>
                    <a:pt x="67310" y="78740"/>
                  </a:cubicBezTo>
                  <a:cubicBezTo>
                    <a:pt x="87630" y="63500"/>
                    <a:pt x="113030" y="53340"/>
                    <a:pt x="135890" y="43180"/>
                  </a:cubicBezTo>
                  <a:cubicBezTo>
                    <a:pt x="157480" y="34290"/>
                    <a:pt x="179070" y="26670"/>
                    <a:pt x="203200" y="20320"/>
                  </a:cubicBezTo>
                  <a:cubicBezTo>
                    <a:pt x="228600" y="12700"/>
                    <a:pt x="257810" y="6350"/>
                    <a:pt x="284480" y="2540"/>
                  </a:cubicBezTo>
                  <a:cubicBezTo>
                    <a:pt x="309880" y="0"/>
                    <a:pt x="334010" y="2540"/>
                    <a:pt x="358140" y="2540"/>
                  </a:cubicBezTo>
                  <a:cubicBezTo>
                    <a:pt x="381000" y="1270"/>
                    <a:pt x="405130" y="1270"/>
                    <a:pt x="427990" y="2540"/>
                  </a:cubicBezTo>
                  <a:cubicBezTo>
                    <a:pt x="450850" y="2540"/>
                    <a:pt x="474980" y="2540"/>
                    <a:pt x="497840" y="7620"/>
                  </a:cubicBezTo>
                  <a:cubicBezTo>
                    <a:pt x="521970" y="12700"/>
                    <a:pt x="544830" y="21590"/>
                    <a:pt x="567690" y="33020"/>
                  </a:cubicBezTo>
                  <a:cubicBezTo>
                    <a:pt x="591820" y="45720"/>
                    <a:pt x="617220" y="60960"/>
                    <a:pt x="637540" y="78740"/>
                  </a:cubicBezTo>
                  <a:cubicBezTo>
                    <a:pt x="659130" y="97790"/>
                    <a:pt x="680720" y="121920"/>
                    <a:pt x="692150" y="146050"/>
                  </a:cubicBezTo>
                  <a:cubicBezTo>
                    <a:pt x="702310" y="167640"/>
                    <a:pt x="706120" y="190500"/>
                    <a:pt x="707390" y="214630"/>
                  </a:cubicBezTo>
                  <a:cubicBezTo>
                    <a:pt x="709930" y="238760"/>
                    <a:pt x="711200" y="267970"/>
                    <a:pt x="703580" y="290830"/>
                  </a:cubicBezTo>
                  <a:cubicBezTo>
                    <a:pt x="695960" y="313690"/>
                    <a:pt x="675640" y="334010"/>
                    <a:pt x="659130" y="353060"/>
                  </a:cubicBezTo>
                  <a:cubicBezTo>
                    <a:pt x="642620" y="372110"/>
                    <a:pt x="624840" y="389890"/>
                    <a:pt x="603250" y="405130"/>
                  </a:cubicBezTo>
                  <a:cubicBezTo>
                    <a:pt x="581660" y="420370"/>
                    <a:pt x="557530" y="434340"/>
                    <a:pt x="533400" y="444500"/>
                  </a:cubicBezTo>
                  <a:cubicBezTo>
                    <a:pt x="509270" y="454660"/>
                    <a:pt x="485140" y="459740"/>
                    <a:pt x="461010" y="466090"/>
                  </a:cubicBezTo>
                  <a:cubicBezTo>
                    <a:pt x="434340" y="473710"/>
                    <a:pt x="407670" y="481330"/>
                    <a:pt x="381000" y="485140"/>
                  </a:cubicBezTo>
                  <a:cubicBezTo>
                    <a:pt x="355600" y="488950"/>
                    <a:pt x="331470" y="488950"/>
                    <a:pt x="304800" y="488950"/>
                  </a:cubicBezTo>
                  <a:cubicBezTo>
                    <a:pt x="275590" y="488950"/>
                    <a:pt x="242570" y="487680"/>
                    <a:pt x="214630" y="482600"/>
                  </a:cubicBezTo>
                  <a:cubicBezTo>
                    <a:pt x="189230" y="477520"/>
                    <a:pt x="165100" y="471170"/>
                    <a:pt x="143510" y="459740"/>
                  </a:cubicBezTo>
                  <a:cubicBezTo>
                    <a:pt x="123190" y="449580"/>
                    <a:pt x="104140" y="435610"/>
                    <a:pt x="87630" y="416560"/>
                  </a:cubicBezTo>
                  <a:cubicBezTo>
                    <a:pt x="68580" y="396240"/>
                    <a:pt x="53340" y="364490"/>
                    <a:pt x="40640" y="337820"/>
                  </a:cubicBezTo>
                  <a:cubicBezTo>
                    <a:pt x="30480" y="313690"/>
                    <a:pt x="19050" y="278130"/>
                    <a:pt x="16510" y="265430"/>
                  </a:cubicBezTo>
                  <a:cubicBezTo>
                    <a:pt x="16510" y="261620"/>
                    <a:pt x="19050" y="260350"/>
                    <a:pt x="17780" y="256540"/>
                  </a:cubicBezTo>
                  <a:cubicBezTo>
                    <a:pt x="16510" y="246380"/>
                    <a:pt x="0" y="207010"/>
                    <a:pt x="0" y="207010"/>
                  </a:cubicBezTo>
                  <a:moveTo>
                    <a:pt x="541020" y="201930"/>
                  </a:moveTo>
                  <a:cubicBezTo>
                    <a:pt x="542290" y="205740"/>
                    <a:pt x="543560" y="203200"/>
                    <a:pt x="543560" y="201930"/>
                  </a:cubicBezTo>
                  <a:cubicBezTo>
                    <a:pt x="542290" y="201930"/>
                    <a:pt x="541020" y="201930"/>
                    <a:pt x="541020" y="201930"/>
                  </a:cubicBezTo>
                </a:path>
              </a:pathLst>
            </a:custGeom>
            <a:solidFill>
              <a:srgbClr val="FFF234">
                <a:alpha val="24706"/>
              </a:srgbClr>
            </a:solidFill>
            <a:ln cap="sq">
              <a:noFill/>
              <a:prstDash val="solid"/>
              <a:miter/>
            </a:ln>
          </p:spPr>
        </p:sp>
      </p:grpSp>
      <p:grpSp>
        <p:nvGrpSpPr>
          <p:cNvPr id="8" name="Group 8"/>
          <p:cNvGrpSpPr/>
          <p:nvPr/>
        </p:nvGrpSpPr>
        <p:grpSpPr>
          <a:xfrm>
            <a:off x="14507527" y="8289607"/>
            <a:ext cx="670560" cy="448628"/>
            <a:chOff x="0" y="0"/>
            <a:chExt cx="894080" cy="598170"/>
          </a:xfrm>
        </p:grpSpPr>
        <p:sp>
          <p:nvSpPr>
            <p:cNvPr id="9" name="Freeform 9"/>
            <p:cNvSpPr/>
            <p:nvPr/>
          </p:nvSpPr>
          <p:spPr>
            <a:xfrm>
              <a:off x="50800" y="48260"/>
              <a:ext cx="792480" cy="500380"/>
            </a:xfrm>
            <a:custGeom>
              <a:avLst/>
              <a:gdLst/>
              <a:ahLst/>
              <a:cxnLst/>
              <a:rect l="l" t="t" r="r" b="b"/>
              <a:pathLst>
                <a:path w="792480" h="500380">
                  <a:moveTo>
                    <a:pt x="0" y="222250"/>
                  </a:moveTo>
                  <a:cubicBezTo>
                    <a:pt x="35560" y="128270"/>
                    <a:pt x="54610" y="99060"/>
                    <a:pt x="76200" y="81280"/>
                  </a:cubicBezTo>
                  <a:cubicBezTo>
                    <a:pt x="96520" y="63500"/>
                    <a:pt x="124460" y="54610"/>
                    <a:pt x="147320" y="41910"/>
                  </a:cubicBezTo>
                  <a:cubicBezTo>
                    <a:pt x="170180" y="30480"/>
                    <a:pt x="187960" y="16510"/>
                    <a:pt x="212090" y="10160"/>
                  </a:cubicBezTo>
                  <a:cubicBezTo>
                    <a:pt x="237490" y="5080"/>
                    <a:pt x="275590" y="5080"/>
                    <a:pt x="294640" y="8890"/>
                  </a:cubicBezTo>
                  <a:cubicBezTo>
                    <a:pt x="306070" y="10160"/>
                    <a:pt x="312420" y="16510"/>
                    <a:pt x="320040" y="17780"/>
                  </a:cubicBezTo>
                  <a:cubicBezTo>
                    <a:pt x="327660" y="19050"/>
                    <a:pt x="334010" y="17780"/>
                    <a:pt x="342900" y="17780"/>
                  </a:cubicBezTo>
                  <a:cubicBezTo>
                    <a:pt x="360680" y="15240"/>
                    <a:pt x="389890" y="5080"/>
                    <a:pt x="414020" y="2540"/>
                  </a:cubicBezTo>
                  <a:cubicBezTo>
                    <a:pt x="440690" y="0"/>
                    <a:pt x="471170" y="1270"/>
                    <a:pt x="496570" y="5080"/>
                  </a:cubicBezTo>
                  <a:cubicBezTo>
                    <a:pt x="520700" y="7620"/>
                    <a:pt x="542290" y="13970"/>
                    <a:pt x="565150" y="22860"/>
                  </a:cubicBezTo>
                  <a:cubicBezTo>
                    <a:pt x="591820" y="33020"/>
                    <a:pt x="626110" y="48260"/>
                    <a:pt x="647700" y="66040"/>
                  </a:cubicBezTo>
                  <a:cubicBezTo>
                    <a:pt x="668020" y="82550"/>
                    <a:pt x="681990" y="110490"/>
                    <a:pt x="695960" y="123190"/>
                  </a:cubicBezTo>
                  <a:cubicBezTo>
                    <a:pt x="704850" y="130810"/>
                    <a:pt x="711200" y="130810"/>
                    <a:pt x="720090" y="138430"/>
                  </a:cubicBezTo>
                  <a:cubicBezTo>
                    <a:pt x="735330" y="149860"/>
                    <a:pt x="763270" y="172720"/>
                    <a:pt x="775970" y="195580"/>
                  </a:cubicBezTo>
                  <a:cubicBezTo>
                    <a:pt x="788670" y="219710"/>
                    <a:pt x="792480" y="252730"/>
                    <a:pt x="792480" y="279400"/>
                  </a:cubicBezTo>
                  <a:cubicBezTo>
                    <a:pt x="792480" y="303530"/>
                    <a:pt x="786130" y="327660"/>
                    <a:pt x="775970" y="351790"/>
                  </a:cubicBezTo>
                  <a:cubicBezTo>
                    <a:pt x="764540" y="377190"/>
                    <a:pt x="748030" y="406400"/>
                    <a:pt x="727710" y="425450"/>
                  </a:cubicBezTo>
                  <a:cubicBezTo>
                    <a:pt x="708660" y="444500"/>
                    <a:pt x="680720" y="455930"/>
                    <a:pt x="656590" y="467360"/>
                  </a:cubicBezTo>
                  <a:cubicBezTo>
                    <a:pt x="633730" y="477520"/>
                    <a:pt x="610870" y="483870"/>
                    <a:pt x="585470" y="488950"/>
                  </a:cubicBezTo>
                  <a:cubicBezTo>
                    <a:pt x="560070" y="494030"/>
                    <a:pt x="533400" y="496570"/>
                    <a:pt x="508000" y="497840"/>
                  </a:cubicBezTo>
                  <a:cubicBezTo>
                    <a:pt x="481330" y="500380"/>
                    <a:pt x="454660" y="497840"/>
                    <a:pt x="427990" y="497840"/>
                  </a:cubicBezTo>
                  <a:cubicBezTo>
                    <a:pt x="401320" y="497840"/>
                    <a:pt x="373380" y="497840"/>
                    <a:pt x="345440" y="497840"/>
                  </a:cubicBezTo>
                  <a:cubicBezTo>
                    <a:pt x="318770" y="497840"/>
                    <a:pt x="290830" y="499110"/>
                    <a:pt x="265430" y="497840"/>
                  </a:cubicBezTo>
                  <a:cubicBezTo>
                    <a:pt x="238760" y="495300"/>
                    <a:pt x="212090" y="494030"/>
                    <a:pt x="186690" y="487680"/>
                  </a:cubicBezTo>
                  <a:cubicBezTo>
                    <a:pt x="161290" y="481330"/>
                    <a:pt x="134620" y="472440"/>
                    <a:pt x="111760" y="458470"/>
                  </a:cubicBezTo>
                  <a:cubicBezTo>
                    <a:pt x="88900" y="443230"/>
                    <a:pt x="66040" y="421640"/>
                    <a:pt x="50800" y="400050"/>
                  </a:cubicBezTo>
                  <a:cubicBezTo>
                    <a:pt x="36830" y="378460"/>
                    <a:pt x="30480" y="355600"/>
                    <a:pt x="22860" y="328930"/>
                  </a:cubicBezTo>
                  <a:cubicBezTo>
                    <a:pt x="12700" y="297180"/>
                    <a:pt x="0" y="222250"/>
                    <a:pt x="0" y="222250"/>
                  </a:cubicBezTo>
                  <a:moveTo>
                    <a:pt x="252730" y="201930"/>
                  </a:moveTo>
                  <a:cubicBezTo>
                    <a:pt x="257810" y="193040"/>
                    <a:pt x="254000" y="194310"/>
                    <a:pt x="252730" y="195580"/>
                  </a:cubicBezTo>
                  <a:cubicBezTo>
                    <a:pt x="252730" y="198120"/>
                    <a:pt x="252730" y="201930"/>
                    <a:pt x="252730" y="201930"/>
                  </a:cubicBezTo>
                </a:path>
              </a:pathLst>
            </a:custGeom>
            <a:solidFill>
              <a:srgbClr val="FFF234">
                <a:alpha val="24706"/>
              </a:srgbClr>
            </a:solidFill>
            <a:ln cap="sq">
              <a:noFill/>
              <a:prstDash val="solid"/>
              <a:miter/>
            </a:ln>
          </p:spPr>
        </p:sp>
      </p:grpSp>
      <p:sp>
        <p:nvSpPr>
          <p:cNvPr id="10" name="Номер слайда 9">
            <a:extLst>
              <a:ext uri="{FF2B5EF4-FFF2-40B4-BE49-F238E27FC236}">
                <a16:creationId xmlns:a16="http://schemas.microsoft.com/office/drawing/2014/main" id="{3473CDF3-BBB8-4A8C-86EC-4E8F0461269B}"/>
              </a:ext>
            </a:extLst>
          </p:cNvPr>
          <p:cNvSpPr>
            <a:spLocks noGrp="1"/>
          </p:cNvSpPr>
          <p:nvPr>
            <p:ph type="sldNum" sz="quarter" idx="12"/>
          </p:nvPr>
        </p:nvSpPr>
        <p:spPr>
          <a:xfrm>
            <a:off x="542553" y="9587308"/>
            <a:ext cx="457200" cy="387350"/>
          </a:xfrm>
        </p:spPr>
        <p:txBody>
          <a:bodyPr/>
          <a:lstStyle/>
          <a:p>
            <a:fld id="{B6F15528-21DE-4FAA-801E-634DDDAF4B2B}" type="slidenum">
              <a:rPr lang="en-US" sz="2000" smtClean="0"/>
              <a:pPr/>
              <a:t>4</a:t>
            </a:fld>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40838"/>
            <a:ext cx="3650406" cy="1450901"/>
          </a:xfrm>
          <a:custGeom>
            <a:avLst/>
            <a:gdLst/>
            <a:ahLst/>
            <a:cxnLst/>
            <a:rect l="l" t="t" r="r" b="b"/>
            <a:pathLst>
              <a:path w="3650406" h="1450901">
                <a:moveTo>
                  <a:pt x="0" y="0"/>
                </a:moveTo>
                <a:lnTo>
                  <a:pt x="3650406" y="0"/>
                </a:lnTo>
                <a:lnTo>
                  <a:pt x="3650406" y="1450901"/>
                </a:lnTo>
                <a:lnTo>
                  <a:pt x="0" y="1450901"/>
                </a:lnTo>
                <a:lnTo>
                  <a:pt x="0" y="0"/>
                </a:lnTo>
                <a:close/>
              </a:path>
            </a:pathLst>
          </a:custGeom>
          <a:blipFill>
            <a:blip r:embed="rId3"/>
            <a:stretch>
              <a:fillRect/>
            </a:stretch>
          </a:blipFill>
        </p:spPr>
      </p:sp>
      <p:sp>
        <p:nvSpPr>
          <p:cNvPr id="3" name="Freeform 3"/>
          <p:cNvSpPr/>
          <p:nvPr/>
        </p:nvSpPr>
        <p:spPr>
          <a:xfrm>
            <a:off x="6139422" y="2640838"/>
            <a:ext cx="9108295" cy="1275161"/>
          </a:xfrm>
          <a:custGeom>
            <a:avLst/>
            <a:gdLst/>
            <a:ahLst/>
            <a:cxnLst/>
            <a:rect l="l" t="t" r="r" b="b"/>
            <a:pathLst>
              <a:path w="9108295" h="1275161">
                <a:moveTo>
                  <a:pt x="0" y="0"/>
                </a:moveTo>
                <a:lnTo>
                  <a:pt x="9108296" y="0"/>
                </a:lnTo>
                <a:lnTo>
                  <a:pt x="9108296" y="1275161"/>
                </a:lnTo>
                <a:lnTo>
                  <a:pt x="0" y="1275161"/>
                </a:lnTo>
                <a:lnTo>
                  <a:pt x="0" y="0"/>
                </a:lnTo>
                <a:close/>
              </a:path>
            </a:pathLst>
          </a:custGeom>
          <a:blipFill>
            <a:blip r:embed="rId4"/>
            <a:stretch>
              <a:fillRect/>
            </a:stretch>
          </a:blipFill>
        </p:spPr>
      </p:sp>
      <p:sp>
        <p:nvSpPr>
          <p:cNvPr id="4" name="Freeform 4"/>
          <p:cNvSpPr/>
          <p:nvPr/>
        </p:nvSpPr>
        <p:spPr>
          <a:xfrm>
            <a:off x="11393896" y="5351142"/>
            <a:ext cx="5994177" cy="4510618"/>
          </a:xfrm>
          <a:custGeom>
            <a:avLst/>
            <a:gdLst/>
            <a:ahLst/>
            <a:cxnLst/>
            <a:rect l="l" t="t" r="r" b="b"/>
            <a:pathLst>
              <a:path w="5994177" h="4510618">
                <a:moveTo>
                  <a:pt x="0" y="0"/>
                </a:moveTo>
                <a:lnTo>
                  <a:pt x="5994177" y="0"/>
                </a:lnTo>
                <a:lnTo>
                  <a:pt x="5994177" y="4510618"/>
                </a:lnTo>
                <a:lnTo>
                  <a:pt x="0" y="4510618"/>
                </a:lnTo>
                <a:lnTo>
                  <a:pt x="0" y="0"/>
                </a:lnTo>
                <a:close/>
              </a:path>
            </a:pathLst>
          </a:custGeom>
          <a:blipFill>
            <a:blip r:embed="rId5"/>
            <a:stretch>
              <a:fillRect/>
            </a:stretch>
          </a:blipFill>
        </p:spPr>
      </p:sp>
      <p:sp>
        <p:nvSpPr>
          <p:cNvPr id="5" name="TextBox 5"/>
          <p:cNvSpPr txBox="1"/>
          <p:nvPr/>
        </p:nvSpPr>
        <p:spPr>
          <a:xfrm>
            <a:off x="899927" y="4396018"/>
            <a:ext cx="16488147" cy="1804676"/>
          </a:xfrm>
          <a:prstGeom prst="rect">
            <a:avLst/>
          </a:prstGeom>
        </p:spPr>
        <p:txBody>
          <a:bodyPr lIns="0" tIns="0" rIns="0" bIns="0" rtlCol="0" anchor="t">
            <a:spAutoFit/>
          </a:bodyPr>
          <a:lstStyle/>
          <a:p>
            <a:pPr algn="just">
              <a:lnSpc>
                <a:spcPts val="4839"/>
              </a:lnSpc>
            </a:pPr>
            <a:r>
              <a:rPr lang="en-US" sz="3000">
                <a:solidFill>
                  <a:srgbClr val="15213F"/>
                </a:solidFill>
                <a:latin typeface="Roboto"/>
                <a:ea typeface="Roboto"/>
                <a:cs typeface="Roboto"/>
                <a:sym typeface="Roboto"/>
              </a:rPr>
              <a:t>Computation here is much more intensive compared to degree centrality – lots of shortest path computations are required.</a:t>
            </a:r>
          </a:p>
          <a:p>
            <a:pPr algn="just">
              <a:lnSpc>
                <a:spcPts val="4840"/>
              </a:lnSpc>
            </a:pPr>
            <a:endParaRPr lang="en-US" sz="3000">
              <a:solidFill>
                <a:srgbClr val="15213F"/>
              </a:solidFill>
              <a:latin typeface="Roboto"/>
              <a:ea typeface="Roboto"/>
              <a:cs typeface="Roboto"/>
              <a:sym typeface="Roboto"/>
            </a:endParaRPr>
          </a:p>
        </p:txBody>
      </p:sp>
      <p:sp>
        <p:nvSpPr>
          <p:cNvPr id="6" name="TextBox 6"/>
          <p:cNvSpPr txBox="1"/>
          <p:nvPr/>
        </p:nvSpPr>
        <p:spPr>
          <a:xfrm>
            <a:off x="771153" y="566663"/>
            <a:ext cx="14143762" cy="1738380"/>
          </a:xfrm>
          <a:prstGeom prst="rect">
            <a:avLst/>
          </a:prstGeom>
        </p:spPr>
        <p:txBody>
          <a:bodyPr lIns="0" tIns="0" rIns="0" bIns="0" rtlCol="0" anchor="t">
            <a:spAutoFit/>
          </a:bodyPr>
          <a:lstStyle/>
          <a:p>
            <a:pPr algn="l">
              <a:lnSpc>
                <a:spcPts val="6936"/>
              </a:lnSpc>
            </a:pPr>
            <a:r>
              <a:rPr lang="en-US" sz="5562">
                <a:solidFill>
                  <a:srgbClr val="3257B8"/>
                </a:solidFill>
                <a:latin typeface="Roboto Slab"/>
                <a:ea typeface="Roboto Slab"/>
                <a:cs typeface="Roboto Slab"/>
                <a:sym typeface="Roboto Slab"/>
              </a:rPr>
              <a:t>Node Centrality: Betweenness Centrality </a:t>
            </a:r>
          </a:p>
          <a:p>
            <a:pPr algn="l">
              <a:lnSpc>
                <a:spcPts val="6937"/>
              </a:lnSpc>
            </a:pPr>
            <a:endParaRPr lang="en-US" sz="5562">
              <a:solidFill>
                <a:srgbClr val="3257B8"/>
              </a:solidFill>
              <a:latin typeface="Roboto Slab"/>
              <a:ea typeface="Roboto Slab"/>
              <a:cs typeface="Roboto Slab"/>
              <a:sym typeface="Roboto Slab"/>
            </a:endParaRPr>
          </a:p>
        </p:txBody>
      </p:sp>
      <p:sp>
        <p:nvSpPr>
          <p:cNvPr id="7" name="TextBox 7"/>
          <p:cNvSpPr txBox="1"/>
          <p:nvPr/>
        </p:nvSpPr>
        <p:spPr>
          <a:xfrm>
            <a:off x="899927" y="1871850"/>
            <a:ext cx="16488147" cy="1195076"/>
          </a:xfrm>
          <a:prstGeom prst="rect">
            <a:avLst/>
          </a:prstGeom>
        </p:spPr>
        <p:txBody>
          <a:bodyPr lIns="0" tIns="0" rIns="0" bIns="0" rtlCol="0" anchor="t">
            <a:spAutoFit/>
          </a:bodyPr>
          <a:lstStyle/>
          <a:p>
            <a:pPr algn="just">
              <a:lnSpc>
                <a:spcPts val="4839"/>
              </a:lnSpc>
            </a:pPr>
            <a:r>
              <a:rPr lang="en-US" sz="3000">
                <a:solidFill>
                  <a:srgbClr val="15213F"/>
                </a:solidFill>
                <a:latin typeface="Roboto"/>
                <a:ea typeface="Roboto"/>
                <a:cs typeface="Roboto"/>
                <a:sym typeface="Roboto"/>
              </a:rPr>
              <a:t>Starting with the formula</a:t>
            </a:r>
          </a:p>
          <a:p>
            <a:pPr algn="just">
              <a:lnSpc>
                <a:spcPts val="4840"/>
              </a:lnSpc>
            </a:pPr>
            <a:endParaRPr lang="en-US" sz="3000">
              <a:solidFill>
                <a:srgbClr val="15213F"/>
              </a:solidFill>
              <a:latin typeface="Roboto"/>
              <a:ea typeface="Roboto"/>
              <a:cs typeface="Roboto"/>
              <a:sym typeface="Roboto"/>
            </a:endParaRPr>
          </a:p>
        </p:txBody>
      </p:sp>
      <p:sp>
        <p:nvSpPr>
          <p:cNvPr id="8" name="TextBox 8"/>
          <p:cNvSpPr txBox="1"/>
          <p:nvPr/>
        </p:nvSpPr>
        <p:spPr>
          <a:xfrm>
            <a:off x="771153" y="7473101"/>
            <a:ext cx="7859485" cy="1804676"/>
          </a:xfrm>
          <a:prstGeom prst="rect">
            <a:avLst/>
          </a:prstGeom>
        </p:spPr>
        <p:txBody>
          <a:bodyPr lIns="0" tIns="0" rIns="0" bIns="0" rtlCol="0" anchor="t">
            <a:spAutoFit/>
          </a:bodyPr>
          <a:lstStyle/>
          <a:p>
            <a:pPr algn="just">
              <a:lnSpc>
                <a:spcPts val="4839"/>
              </a:lnSpc>
            </a:pPr>
            <a:r>
              <a:rPr lang="en-US" sz="3000">
                <a:solidFill>
                  <a:srgbClr val="15213F"/>
                </a:solidFill>
                <a:latin typeface="Roboto"/>
                <a:ea typeface="Roboto"/>
                <a:cs typeface="Roboto"/>
                <a:sym typeface="Roboto"/>
              </a:rPr>
              <a:t>Blue nodes are with higher betweeness centrality.</a:t>
            </a:r>
          </a:p>
          <a:p>
            <a:pPr algn="just">
              <a:lnSpc>
                <a:spcPts val="4840"/>
              </a:lnSpc>
            </a:pPr>
            <a:endParaRPr lang="en-US" sz="3000">
              <a:solidFill>
                <a:srgbClr val="15213F"/>
              </a:solidFill>
              <a:latin typeface="Roboto"/>
              <a:ea typeface="Roboto"/>
              <a:cs typeface="Roboto"/>
              <a:sym typeface="Roboto"/>
            </a:endParaRPr>
          </a:p>
        </p:txBody>
      </p:sp>
      <p:sp>
        <p:nvSpPr>
          <p:cNvPr id="9" name="Номер слайда 8">
            <a:extLst>
              <a:ext uri="{FF2B5EF4-FFF2-40B4-BE49-F238E27FC236}">
                <a16:creationId xmlns:a16="http://schemas.microsoft.com/office/drawing/2014/main" id="{31698977-C621-43FC-9F10-BF680744E989}"/>
              </a:ext>
            </a:extLst>
          </p:cNvPr>
          <p:cNvSpPr>
            <a:spLocks noGrp="1"/>
          </p:cNvSpPr>
          <p:nvPr>
            <p:ph type="sldNum" sz="quarter" idx="12"/>
          </p:nvPr>
        </p:nvSpPr>
        <p:spPr>
          <a:xfrm>
            <a:off x="313953" y="9684326"/>
            <a:ext cx="457200" cy="354868"/>
          </a:xfrm>
        </p:spPr>
        <p:txBody>
          <a:bodyPr/>
          <a:lstStyle/>
          <a:p>
            <a:fld id="{B6F15528-21DE-4FAA-801E-634DDDAF4B2B}" type="slidenum">
              <a:rPr lang="en-US" sz="2000" smtClean="0"/>
              <a:pPr/>
              <a:t>5</a:t>
            </a:fld>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837195"/>
            <a:ext cx="4265014" cy="1038341"/>
          </a:xfrm>
          <a:custGeom>
            <a:avLst/>
            <a:gdLst/>
            <a:ahLst/>
            <a:cxnLst/>
            <a:rect l="l" t="t" r="r" b="b"/>
            <a:pathLst>
              <a:path w="4265014" h="1038341">
                <a:moveTo>
                  <a:pt x="0" y="0"/>
                </a:moveTo>
                <a:lnTo>
                  <a:pt x="4265014" y="0"/>
                </a:lnTo>
                <a:lnTo>
                  <a:pt x="4265014" y="1038341"/>
                </a:lnTo>
                <a:lnTo>
                  <a:pt x="0" y="1038341"/>
                </a:lnTo>
                <a:lnTo>
                  <a:pt x="0" y="0"/>
                </a:lnTo>
                <a:close/>
              </a:path>
            </a:pathLst>
          </a:custGeom>
          <a:blipFill>
            <a:blip r:embed="rId3"/>
            <a:stretch>
              <a:fillRect/>
            </a:stretch>
          </a:blipFill>
        </p:spPr>
      </p:sp>
      <p:sp>
        <p:nvSpPr>
          <p:cNvPr id="3" name="Freeform 3"/>
          <p:cNvSpPr/>
          <p:nvPr/>
        </p:nvSpPr>
        <p:spPr>
          <a:xfrm>
            <a:off x="6222131" y="1856245"/>
            <a:ext cx="9044108" cy="1091973"/>
          </a:xfrm>
          <a:custGeom>
            <a:avLst/>
            <a:gdLst/>
            <a:ahLst/>
            <a:cxnLst/>
            <a:rect l="l" t="t" r="r" b="b"/>
            <a:pathLst>
              <a:path w="9044108" h="1091973">
                <a:moveTo>
                  <a:pt x="0" y="0"/>
                </a:moveTo>
                <a:lnTo>
                  <a:pt x="9044108" y="0"/>
                </a:lnTo>
                <a:lnTo>
                  <a:pt x="9044108" y="1091973"/>
                </a:lnTo>
                <a:lnTo>
                  <a:pt x="0" y="1091973"/>
                </a:lnTo>
                <a:lnTo>
                  <a:pt x="0" y="0"/>
                </a:lnTo>
                <a:close/>
              </a:path>
            </a:pathLst>
          </a:custGeom>
          <a:blipFill>
            <a:blip r:embed="rId4"/>
            <a:stretch>
              <a:fillRect/>
            </a:stretch>
          </a:blipFill>
        </p:spPr>
      </p:sp>
      <p:sp>
        <p:nvSpPr>
          <p:cNvPr id="4" name="Freeform 4"/>
          <p:cNvSpPr/>
          <p:nvPr/>
        </p:nvSpPr>
        <p:spPr>
          <a:xfrm>
            <a:off x="0" y="6465532"/>
            <a:ext cx="4495036" cy="3821468"/>
          </a:xfrm>
          <a:custGeom>
            <a:avLst/>
            <a:gdLst/>
            <a:ahLst/>
            <a:cxnLst/>
            <a:rect l="l" t="t" r="r" b="b"/>
            <a:pathLst>
              <a:path w="4495036" h="3821468">
                <a:moveTo>
                  <a:pt x="0" y="0"/>
                </a:moveTo>
                <a:lnTo>
                  <a:pt x="4495036" y="0"/>
                </a:lnTo>
                <a:lnTo>
                  <a:pt x="4495036" y="3821468"/>
                </a:lnTo>
                <a:lnTo>
                  <a:pt x="0" y="3821468"/>
                </a:lnTo>
                <a:lnTo>
                  <a:pt x="0" y="0"/>
                </a:lnTo>
                <a:close/>
              </a:path>
            </a:pathLst>
          </a:custGeom>
          <a:blipFill>
            <a:blip r:embed="rId5"/>
            <a:stretch>
              <a:fillRect/>
            </a:stretch>
          </a:blipFill>
        </p:spPr>
      </p:sp>
      <p:sp>
        <p:nvSpPr>
          <p:cNvPr id="5" name="Freeform 5"/>
          <p:cNvSpPr/>
          <p:nvPr/>
        </p:nvSpPr>
        <p:spPr>
          <a:xfrm>
            <a:off x="1165027" y="5321620"/>
            <a:ext cx="2164982" cy="735472"/>
          </a:xfrm>
          <a:custGeom>
            <a:avLst/>
            <a:gdLst/>
            <a:ahLst/>
            <a:cxnLst/>
            <a:rect l="l" t="t" r="r" b="b"/>
            <a:pathLst>
              <a:path w="2164982" h="735472">
                <a:moveTo>
                  <a:pt x="0" y="0"/>
                </a:moveTo>
                <a:lnTo>
                  <a:pt x="2164982" y="0"/>
                </a:lnTo>
                <a:lnTo>
                  <a:pt x="2164982" y="735473"/>
                </a:lnTo>
                <a:lnTo>
                  <a:pt x="0" y="735473"/>
                </a:lnTo>
                <a:lnTo>
                  <a:pt x="0" y="0"/>
                </a:lnTo>
                <a:close/>
              </a:path>
            </a:pathLst>
          </a:custGeom>
          <a:blipFill>
            <a:blip r:embed="rId6"/>
            <a:stretch>
              <a:fillRect/>
            </a:stretch>
          </a:blipFill>
        </p:spPr>
      </p:sp>
      <p:sp>
        <p:nvSpPr>
          <p:cNvPr id="6" name="TextBox 6"/>
          <p:cNvSpPr txBox="1"/>
          <p:nvPr/>
        </p:nvSpPr>
        <p:spPr>
          <a:xfrm>
            <a:off x="899927" y="3189638"/>
            <a:ext cx="16488147" cy="1488022"/>
          </a:xfrm>
          <a:prstGeom prst="rect">
            <a:avLst/>
          </a:prstGeom>
        </p:spPr>
        <p:txBody>
          <a:bodyPr lIns="0" tIns="0" rIns="0" bIns="0" rtlCol="0" anchor="t">
            <a:spAutoFit/>
          </a:bodyPr>
          <a:lstStyle/>
          <a:p>
            <a:pPr algn="just">
              <a:lnSpc>
                <a:spcPts val="4032"/>
              </a:lnSpc>
            </a:pPr>
            <a:r>
              <a:rPr lang="en-US" sz="2499">
                <a:solidFill>
                  <a:srgbClr val="15213F"/>
                </a:solidFill>
                <a:latin typeface="Roboto"/>
                <a:ea typeface="Roboto"/>
                <a:cs typeface="Roboto"/>
                <a:sym typeface="Roboto"/>
              </a:rPr>
              <a:t>In this type of calculation, the nodes that are connected to other nodes with high importance will get the larger scores – these nodes are called Authoritative Nodes.</a:t>
            </a:r>
          </a:p>
          <a:p>
            <a:pPr algn="just">
              <a:lnSpc>
                <a:spcPts val="4034"/>
              </a:lnSpc>
            </a:pPr>
            <a:endParaRPr lang="en-US" sz="2499">
              <a:solidFill>
                <a:srgbClr val="15213F"/>
              </a:solidFill>
              <a:latin typeface="Roboto"/>
              <a:ea typeface="Roboto"/>
              <a:cs typeface="Roboto"/>
              <a:sym typeface="Roboto"/>
            </a:endParaRPr>
          </a:p>
        </p:txBody>
      </p:sp>
      <p:sp>
        <p:nvSpPr>
          <p:cNvPr id="7" name="TextBox 7"/>
          <p:cNvSpPr txBox="1"/>
          <p:nvPr/>
        </p:nvSpPr>
        <p:spPr>
          <a:xfrm>
            <a:off x="771153" y="566663"/>
            <a:ext cx="14143762" cy="1738380"/>
          </a:xfrm>
          <a:prstGeom prst="rect">
            <a:avLst/>
          </a:prstGeom>
        </p:spPr>
        <p:txBody>
          <a:bodyPr lIns="0" tIns="0" rIns="0" bIns="0" rtlCol="0" anchor="t">
            <a:spAutoFit/>
          </a:bodyPr>
          <a:lstStyle/>
          <a:p>
            <a:pPr algn="l">
              <a:lnSpc>
                <a:spcPts val="6936"/>
              </a:lnSpc>
            </a:pPr>
            <a:r>
              <a:rPr lang="en-US" sz="5562">
                <a:solidFill>
                  <a:srgbClr val="3257B8"/>
                </a:solidFill>
                <a:latin typeface="Roboto Slab"/>
                <a:ea typeface="Roboto Slab"/>
                <a:cs typeface="Roboto Slab"/>
                <a:sym typeface="Roboto Slab"/>
              </a:rPr>
              <a:t>Node Centrality: Eigenvector Centrality </a:t>
            </a:r>
          </a:p>
          <a:p>
            <a:pPr algn="l">
              <a:lnSpc>
                <a:spcPts val="6937"/>
              </a:lnSpc>
            </a:pPr>
            <a:endParaRPr lang="en-US" sz="5562">
              <a:solidFill>
                <a:srgbClr val="3257B8"/>
              </a:solidFill>
              <a:latin typeface="Roboto Slab"/>
              <a:ea typeface="Roboto Slab"/>
              <a:cs typeface="Roboto Slab"/>
              <a:sym typeface="Roboto Slab"/>
            </a:endParaRPr>
          </a:p>
        </p:txBody>
      </p:sp>
      <p:sp>
        <p:nvSpPr>
          <p:cNvPr id="8" name="TextBox 8"/>
          <p:cNvSpPr txBox="1"/>
          <p:nvPr/>
        </p:nvSpPr>
        <p:spPr>
          <a:xfrm>
            <a:off x="7417900" y="7613808"/>
            <a:ext cx="9048809" cy="1992847"/>
          </a:xfrm>
          <a:prstGeom prst="rect">
            <a:avLst/>
          </a:prstGeom>
        </p:spPr>
        <p:txBody>
          <a:bodyPr lIns="0" tIns="0" rIns="0" bIns="0" rtlCol="0" anchor="t">
            <a:spAutoFit/>
          </a:bodyPr>
          <a:lstStyle/>
          <a:p>
            <a:pPr algn="just">
              <a:lnSpc>
                <a:spcPts val="4032"/>
              </a:lnSpc>
            </a:pPr>
            <a:r>
              <a:rPr lang="en-US" sz="2499">
                <a:solidFill>
                  <a:srgbClr val="15213F"/>
                </a:solidFill>
                <a:latin typeface="Roboto"/>
                <a:ea typeface="Roboto"/>
                <a:cs typeface="Roboto"/>
                <a:sym typeface="Roboto"/>
              </a:rPr>
              <a:t>But why is it true? </a:t>
            </a:r>
          </a:p>
          <a:p>
            <a:pPr algn="just">
              <a:lnSpc>
                <a:spcPts val="4032"/>
              </a:lnSpc>
            </a:pPr>
            <a:r>
              <a:rPr lang="en-US" sz="2499">
                <a:solidFill>
                  <a:srgbClr val="15213F"/>
                </a:solidFill>
                <a:latin typeface="Roboto"/>
                <a:ea typeface="Roboto"/>
                <a:cs typeface="Roboto"/>
                <a:sym typeface="Roboto"/>
              </a:rPr>
              <a:t>At a quick look, it is not clear how Eigenvalues relates to centrality of that sort.</a:t>
            </a:r>
          </a:p>
          <a:p>
            <a:pPr algn="just">
              <a:lnSpc>
                <a:spcPts val="4034"/>
              </a:lnSpc>
            </a:pPr>
            <a:endParaRPr lang="en-US" sz="2499">
              <a:solidFill>
                <a:srgbClr val="15213F"/>
              </a:solidFill>
              <a:latin typeface="Roboto"/>
              <a:ea typeface="Roboto"/>
              <a:cs typeface="Roboto"/>
              <a:sym typeface="Roboto"/>
            </a:endParaRPr>
          </a:p>
        </p:txBody>
      </p:sp>
      <p:sp>
        <p:nvSpPr>
          <p:cNvPr id="9" name="TextBox 9"/>
          <p:cNvSpPr txBox="1"/>
          <p:nvPr/>
        </p:nvSpPr>
        <p:spPr>
          <a:xfrm>
            <a:off x="3536121" y="5216845"/>
            <a:ext cx="13922033" cy="1488022"/>
          </a:xfrm>
          <a:prstGeom prst="rect">
            <a:avLst/>
          </a:prstGeom>
        </p:spPr>
        <p:txBody>
          <a:bodyPr lIns="0" tIns="0" rIns="0" bIns="0" rtlCol="0" anchor="t">
            <a:spAutoFit/>
          </a:bodyPr>
          <a:lstStyle/>
          <a:p>
            <a:pPr algn="just">
              <a:lnSpc>
                <a:spcPts val="4032"/>
              </a:lnSpc>
            </a:pPr>
            <a:r>
              <a:rPr lang="en-US" sz="2499" dirty="0">
                <a:solidFill>
                  <a:srgbClr val="15213F"/>
                </a:solidFill>
                <a:latin typeface="Roboto"/>
                <a:ea typeface="Roboto"/>
                <a:cs typeface="Roboto"/>
                <a:sym typeface="Roboto"/>
              </a:rPr>
              <a:t>Eigenvalues are scalars which scale a vector without changing its direction the same way a matrix (which is a Linear transformation) does to that vector. We call this vector an Eigenvector.</a:t>
            </a:r>
          </a:p>
          <a:p>
            <a:pPr algn="just">
              <a:lnSpc>
                <a:spcPts val="4034"/>
              </a:lnSpc>
            </a:pPr>
            <a:endParaRPr lang="en-US" sz="2499" dirty="0">
              <a:solidFill>
                <a:srgbClr val="15213F"/>
              </a:solidFill>
              <a:latin typeface="Roboto"/>
              <a:ea typeface="Roboto"/>
              <a:cs typeface="Roboto"/>
              <a:sym typeface="Roboto"/>
            </a:endParaRPr>
          </a:p>
        </p:txBody>
      </p:sp>
      <p:sp>
        <p:nvSpPr>
          <p:cNvPr id="10" name="TextBox 10"/>
          <p:cNvSpPr txBox="1"/>
          <p:nvPr/>
        </p:nvSpPr>
        <p:spPr>
          <a:xfrm>
            <a:off x="850304" y="4572884"/>
            <a:ext cx="4110978" cy="983197"/>
          </a:xfrm>
          <a:prstGeom prst="rect">
            <a:avLst/>
          </a:prstGeom>
        </p:spPr>
        <p:txBody>
          <a:bodyPr lIns="0" tIns="0" rIns="0" bIns="0" rtlCol="0" anchor="t">
            <a:spAutoFit/>
          </a:bodyPr>
          <a:lstStyle/>
          <a:p>
            <a:pPr algn="just">
              <a:lnSpc>
                <a:spcPts val="4032"/>
              </a:lnSpc>
            </a:pPr>
            <a:r>
              <a:rPr lang="en-US" sz="2499" b="1">
                <a:solidFill>
                  <a:srgbClr val="3257B8"/>
                </a:solidFill>
                <a:latin typeface="Roboto Bold"/>
                <a:ea typeface="Roboto Bold"/>
                <a:cs typeface="Roboto Bold"/>
                <a:sym typeface="Roboto Bold"/>
              </a:rPr>
              <a:t>Eigenvalues &amp; Eigenvector:</a:t>
            </a:r>
          </a:p>
          <a:p>
            <a:pPr algn="just">
              <a:lnSpc>
                <a:spcPts val="4034"/>
              </a:lnSpc>
            </a:pPr>
            <a:endParaRPr lang="en-US" sz="2499" b="1">
              <a:solidFill>
                <a:srgbClr val="3257B8"/>
              </a:solidFill>
              <a:latin typeface="Roboto Bold"/>
              <a:ea typeface="Roboto Bold"/>
              <a:cs typeface="Roboto Bold"/>
              <a:sym typeface="Roboto Bold"/>
            </a:endParaRPr>
          </a:p>
        </p:txBody>
      </p:sp>
      <p:sp>
        <p:nvSpPr>
          <p:cNvPr id="11" name="Номер слайда 10">
            <a:extLst>
              <a:ext uri="{FF2B5EF4-FFF2-40B4-BE49-F238E27FC236}">
                <a16:creationId xmlns:a16="http://schemas.microsoft.com/office/drawing/2014/main" id="{6E411184-90B1-4C27-9DBA-C384074356EC}"/>
              </a:ext>
            </a:extLst>
          </p:cNvPr>
          <p:cNvSpPr>
            <a:spLocks noGrp="1"/>
          </p:cNvSpPr>
          <p:nvPr>
            <p:ph type="sldNum" sz="quarter" idx="12"/>
          </p:nvPr>
        </p:nvSpPr>
        <p:spPr>
          <a:xfrm>
            <a:off x="17388074" y="9791700"/>
            <a:ext cx="655643" cy="348517"/>
          </a:xfrm>
        </p:spPr>
        <p:txBody>
          <a:bodyPr/>
          <a:lstStyle/>
          <a:p>
            <a:fld id="{B6F15528-21DE-4FAA-801E-634DDDAF4B2B}" type="slidenum">
              <a:rPr lang="en-US" sz="2000" smtClean="0"/>
              <a:pPr/>
              <a:t>6</a:t>
            </a:fld>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47388" y="4868462"/>
            <a:ext cx="11301259" cy="5127946"/>
          </a:xfrm>
          <a:custGeom>
            <a:avLst/>
            <a:gdLst/>
            <a:ahLst/>
            <a:cxnLst/>
            <a:rect l="l" t="t" r="r" b="b"/>
            <a:pathLst>
              <a:path w="11301259" h="5127946">
                <a:moveTo>
                  <a:pt x="0" y="0"/>
                </a:moveTo>
                <a:lnTo>
                  <a:pt x="11301259" y="0"/>
                </a:lnTo>
                <a:lnTo>
                  <a:pt x="11301259" y="5127946"/>
                </a:lnTo>
                <a:lnTo>
                  <a:pt x="0" y="5127946"/>
                </a:lnTo>
                <a:lnTo>
                  <a:pt x="0" y="0"/>
                </a:lnTo>
                <a:close/>
              </a:path>
            </a:pathLst>
          </a:custGeom>
          <a:blipFill>
            <a:blip r:embed="rId3"/>
            <a:stretch>
              <a:fillRect/>
            </a:stretch>
          </a:blipFill>
        </p:spPr>
      </p:sp>
      <p:sp>
        <p:nvSpPr>
          <p:cNvPr id="3" name="Freeform 3"/>
          <p:cNvSpPr/>
          <p:nvPr/>
        </p:nvSpPr>
        <p:spPr>
          <a:xfrm>
            <a:off x="771153" y="5166334"/>
            <a:ext cx="4530013" cy="4437293"/>
          </a:xfrm>
          <a:custGeom>
            <a:avLst/>
            <a:gdLst/>
            <a:ahLst/>
            <a:cxnLst/>
            <a:rect l="l" t="t" r="r" b="b"/>
            <a:pathLst>
              <a:path w="4530013" h="4437293">
                <a:moveTo>
                  <a:pt x="0" y="0"/>
                </a:moveTo>
                <a:lnTo>
                  <a:pt x="4530013" y="0"/>
                </a:lnTo>
                <a:lnTo>
                  <a:pt x="4530013" y="4437293"/>
                </a:lnTo>
                <a:lnTo>
                  <a:pt x="0" y="4437293"/>
                </a:lnTo>
                <a:lnTo>
                  <a:pt x="0" y="0"/>
                </a:lnTo>
                <a:close/>
              </a:path>
            </a:pathLst>
          </a:custGeom>
          <a:blipFill>
            <a:blip r:embed="rId4"/>
            <a:stretch>
              <a:fillRect/>
            </a:stretch>
          </a:blipFill>
        </p:spPr>
      </p:sp>
      <p:sp>
        <p:nvSpPr>
          <p:cNvPr id="4" name="TextBox 4"/>
          <p:cNvSpPr txBox="1"/>
          <p:nvPr/>
        </p:nvSpPr>
        <p:spPr>
          <a:xfrm>
            <a:off x="771153" y="1663894"/>
            <a:ext cx="16488147" cy="3029676"/>
          </a:xfrm>
          <a:prstGeom prst="rect">
            <a:avLst/>
          </a:prstGeom>
        </p:spPr>
        <p:txBody>
          <a:bodyPr lIns="0" tIns="0" rIns="0" bIns="0" rtlCol="0" anchor="t">
            <a:spAutoFit/>
          </a:bodyPr>
          <a:lstStyle/>
          <a:p>
            <a:pPr algn="just">
              <a:lnSpc>
                <a:spcPts val="4032"/>
              </a:lnSpc>
            </a:pPr>
            <a:r>
              <a:rPr lang="en-US" sz="2499" dirty="0">
                <a:solidFill>
                  <a:srgbClr val="15213F"/>
                </a:solidFill>
                <a:latin typeface="Roboto"/>
                <a:ea typeface="Roboto"/>
                <a:cs typeface="Roboto"/>
                <a:sym typeface="Roboto"/>
              </a:rPr>
              <a:t>Let us take short look on an algorithm which is measures importance based on importance of neighboring nodes:</a:t>
            </a:r>
          </a:p>
          <a:p>
            <a:pPr algn="just">
              <a:lnSpc>
                <a:spcPts val="4032"/>
              </a:lnSpc>
            </a:pPr>
            <a:endParaRPr lang="en-US" sz="2499" dirty="0">
              <a:solidFill>
                <a:srgbClr val="15213F"/>
              </a:solidFill>
              <a:latin typeface="Roboto"/>
              <a:ea typeface="Roboto"/>
              <a:cs typeface="Roboto"/>
              <a:sym typeface="Roboto"/>
            </a:endParaRPr>
          </a:p>
          <a:p>
            <a:pPr algn="just">
              <a:lnSpc>
                <a:spcPts val="4032"/>
              </a:lnSpc>
            </a:pPr>
            <a:r>
              <a:rPr lang="en-US" sz="2499" dirty="0">
                <a:solidFill>
                  <a:srgbClr val="15213F"/>
                </a:solidFill>
                <a:latin typeface="Roboto"/>
                <a:ea typeface="Roboto"/>
                <a:cs typeface="Roboto"/>
                <a:sym typeface="Roboto"/>
              </a:rPr>
              <a:t> 1. Initiate all the scores to 1.</a:t>
            </a:r>
          </a:p>
          <a:p>
            <a:pPr algn="just">
              <a:lnSpc>
                <a:spcPts val="4032"/>
              </a:lnSpc>
            </a:pPr>
            <a:r>
              <a:rPr lang="en-US" sz="2499" dirty="0">
                <a:solidFill>
                  <a:srgbClr val="15213F"/>
                </a:solidFill>
                <a:latin typeface="Roboto"/>
                <a:ea typeface="Roboto"/>
                <a:cs typeface="Roboto"/>
                <a:sym typeface="Roboto"/>
              </a:rPr>
              <a:t> 2. Execute 4 iterations, for each node:  Update score as the sum of neighbor scores.</a:t>
            </a:r>
          </a:p>
          <a:p>
            <a:pPr algn="just">
              <a:lnSpc>
                <a:spcPts val="4032"/>
              </a:lnSpc>
            </a:pPr>
            <a:r>
              <a:rPr lang="en-US" sz="2499" dirty="0">
                <a:solidFill>
                  <a:srgbClr val="15213F"/>
                </a:solidFill>
                <a:latin typeface="Roboto"/>
                <a:ea typeface="Roboto"/>
                <a:cs typeface="Roboto"/>
                <a:sym typeface="Roboto"/>
              </a:rPr>
              <a:t> 3. Normalize the scores 0 - 1</a:t>
            </a:r>
          </a:p>
          <a:p>
            <a:pPr algn="just">
              <a:lnSpc>
                <a:spcPts val="4034"/>
              </a:lnSpc>
            </a:pPr>
            <a:endParaRPr lang="en-US" sz="2499" dirty="0">
              <a:solidFill>
                <a:srgbClr val="15213F"/>
              </a:solidFill>
              <a:latin typeface="Roboto"/>
              <a:ea typeface="Roboto"/>
              <a:cs typeface="Roboto"/>
              <a:sym typeface="Roboto"/>
            </a:endParaRPr>
          </a:p>
        </p:txBody>
      </p:sp>
      <p:sp>
        <p:nvSpPr>
          <p:cNvPr id="5" name="TextBox 5"/>
          <p:cNvSpPr txBox="1"/>
          <p:nvPr/>
        </p:nvSpPr>
        <p:spPr>
          <a:xfrm>
            <a:off x="771153" y="566663"/>
            <a:ext cx="14143762" cy="1738380"/>
          </a:xfrm>
          <a:prstGeom prst="rect">
            <a:avLst/>
          </a:prstGeom>
        </p:spPr>
        <p:txBody>
          <a:bodyPr lIns="0" tIns="0" rIns="0" bIns="0" rtlCol="0" anchor="t">
            <a:spAutoFit/>
          </a:bodyPr>
          <a:lstStyle/>
          <a:p>
            <a:pPr algn="l">
              <a:lnSpc>
                <a:spcPts val="6936"/>
              </a:lnSpc>
            </a:pPr>
            <a:r>
              <a:rPr lang="en-US" sz="5562">
                <a:solidFill>
                  <a:srgbClr val="3257B8"/>
                </a:solidFill>
                <a:latin typeface="Roboto Slab"/>
                <a:ea typeface="Roboto Slab"/>
                <a:cs typeface="Roboto Slab"/>
                <a:sym typeface="Roboto Slab"/>
              </a:rPr>
              <a:t>Node Centrality: Eigenvector Centrality </a:t>
            </a:r>
          </a:p>
          <a:p>
            <a:pPr algn="l">
              <a:lnSpc>
                <a:spcPts val="6937"/>
              </a:lnSpc>
            </a:pPr>
            <a:endParaRPr lang="en-US" sz="5562">
              <a:solidFill>
                <a:srgbClr val="3257B8"/>
              </a:solidFill>
              <a:latin typeface="Roboto Slab"/>
              <a:ea typeface="Roboto Slab"/>
              <a:cs typeface="Roboto Slab"/>
              <a:sym typeface="Roboto Slab"/>
            </a:endParaRPr>
          </a:p>
        </p:txBody>
      </p:sp>
      <p:sp>
        <p:nvSpPr>
          <p:cNvPr id="6" name="Номер слайда 5">
            <a:extLst>
              <a:ext uri="{FF2B5EF4-FFF2-40B4-BE49-F238E27FC236}">
                <a16:creationId xmlns:a16="http://schemas.microsoft.com/office/drawing/2014/main" id="{A3A1E134-1B30-44D8-8EF0-70BE60CAD2DE}"/>
              </a:ext>
            </a:extLst>
          </p:cNvPr>
          <p:cNvSpPr>
            <a:spLocks noGrp="1"/>
          </p:cNvSpPr>
          <p:nvPr>
            <p:ph type="sldNum" sz="quarter" idx="12"/>
          </p:nvPr>
        </p:nvSpPr>
        <p:spPr>
          <a:xfrm>
            <a:off x="339353" y="9603627"/>
            <a:ext cx="457200" cy="387350"/>
          </a:xfrm>
        </p:spPr>
        <p:txBody>
          <a:bodyPr/>
          <a:lstStyle/>
          <a:p>
            <a:fld id="{B6F15528-21DE-4FAA-801E-634DDDAF4B2B}" type="slidenum">
              <a:rPr lang="en-US" sz="2000" smtClean="0"/>
              <a:pPr/>
              <a:t>7</a:t>
            </a:fld>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51235" y="861830"/>
            <a:ext cx="4003777" cy="3921829"/>
          </a:xfrm>
          <a:custGeom>
            <a:avLst/>
            <a:gdLst/>
            <a:ahLst/>
            <a:cxnLst/>
            <a:rect l="l" t="t" r="r" b="b"/>
            <a:pathLst>
              <a:path w="4003777" h="3921829">
                <a:moveTo>
                  <a:pt x="0" y="0"/>
                </a:moveTo>
                <a:lnTo>
                  <a:pt x="4003777" y="0"/>
                </a:lnTo>
                <a:lnTo>
                  <a:pt x="4003777" y="3921829"/>
                </a:lnTo>
                <a:lnTo>
                  <a:pt x="0" y="3921829"/>
                </a:lnTo>
                <a:lnTo>
                  <a:pt x="0" y="0"/>
                </a:lnTo>
                <a:close/>
              </a:path>
            </a:pathLst>
          </a:custGeom>
          <a:blipFill>
            <a:blip r:embed="rId3"/>
            <a:stretch>
              <a:fillRect/>
            </a:stretch>
          </a:blipFill>
        </p:spPr>
      </p:sp>
      <p:sp>
        <p:nvSpPr>
          <p:cNvPr id="3" name="Freeform 3"/>
          <p:cNvSpPr/>
          <p:nvPr/>
        </p:nvSpPr>
        <p:spPr>
          <a:xfrm>
            <a:off x="9650030" y="5814885"/>
            <a:ext cx="8637970" cy="4426960"/>
          </a:xfrm>
          <a:custGeom>
            <a:avLst/>
            <a:gdLst/>
            <a:ahLst/>
            <a:cxnLst/>
            <a:rect l="l" t="t" r="r" b="b"/>
            <a:pathLst>
              <a:path w="8637970" h="4426960">
                <a:moveTo>
                  <a:pt x="0" y="0"/>
                </a:moveTo>
                <a:lnTo>
                  <a:pt x="8637970" y="0"/>
                </a:lnTo>
                <a:lnTo>
                  <a:pt x="8637970" y="4426959"/>
                </a:lnTo>
                <a:lnTo>
                  <a:pt x="0" y="4426959"/>
                </a:lnTo>
                <a:lnTo>
                  <a:pt x="0" y="0"/>
                </a:lnTo>
                <a:close/>
              </a:path>
            </a:pathLst>
          </a:custGeom>
          <a:blipFill>
            <a:blip r:embed="rId4"/>
            <a:stretch>
              <a:fillRect/>
            </a:stretch>
          </a:blipFill>
        </p:spPr>
      </p:sp>
      <p:sp>
        <p:nvSpPr>
          <p:cNvPr id="4" name="TextBox 4"/>
          <p:cNvSpPr txBox="1"/>
          <p:nvPr/>
        </p:nvSpPr>
        <p:spPr>
          <a:xfrm>
            <a:off x="771153" y="2020463"/>
            <a:ext cx="12069845" cy="1488022"/>
          </a:xfrm>
          <a:prstGeom prst="rect">
            <a:avLst/>
          </a:prstGeom>
        </p:spPr>
        <p:txBody>
          <a:bodyPr lIns="0" tIns="0" rIns="0" bIns="0" rtlCol="0" anchor="t">
            <a:spAutoFit/>
          </a:bodyPr>
          <a:lstStyle/>
          <a:p>
            <a:pPr algn="just">
              <a:lnSpc>
                <a:spcPts val="4032"/>
              </a:lnSpc>
            </a:pPr>
            <a:r>
              <a:rPr lang="en-US" sz="2499">
                <a:solidFill>
                  <a:srgbClr val="15213F"/>
                </a:solidFill>
                <a:latin typeface="Roboto"/>
                <a:ea typeface="Roboto"/>
                <a:cs typeface="Roboto"/>
                <a:sym typeface="Roboto"/>
              </a:rPr>
              <a:t>The Eigenvector which corresponds to the highest Eigenvalue of the Adjacency matrix of the given graph is [0.31, 0.79, 0.69, 1.00, 0.78, 0.97].</a:t>
            </a:r>
          </a:p>
          <a:p>
            <a:pPr algn="just">
              <a:lnSpc>
                <a:spcPts val="4034"/>
              </a:lnSpc>
            </a:pPr>
            <a:endParaRPr lang="en-US" sz="2499">
              <a:solidFill>
                <a:srgbClr val="15213F"/>
              </a:solidFill>
              <a:latin typeface="Roboto"/>
              <a:ea typeface="Roboto"/>
              <a:cs typeface="Roboto"/>
              <a:sym typeface="Roboto"/>
            </a:endParaRPr>
          </a:p>
        </p:txBody>
      </p:sp>
      <p:sp>
        <p:nvSpPr>
          <p:cNvPr id="5" name="TextBox 5"/>
          <p:cNvSpPr txBox="1"/>
          <p:nvPr/>
        </p:nvSpPr>
        <p:spPr>
          <a:xfrm>
            <a:off x="771153" y="566663"/>
            <a:ext cx="14143762" cy="1738380"/>
          </a:xfrm>
          <a:prstGeom prst="rect">
            <a:avLst/>
          </a:prstGeom>
        </p:spPr>
        <p:txBody>
          <a:bodyPr lIns="0" tIns="0" rIns="0" bIns="0" rtlCol="0" anchor="t">
            <a:spAutoFit/>
          </a:bodyPr>
          <a:lstStyle/>
          <a:p>
            <a:pPr algn="l">
              <a:lnSpc>
                <a:spcPts val="6936"/>
              </a:lnSpc>
            </a:pPr>
            <a:r>
              <a:rPr lang="en-US" sz="5562">
                <a:solidFill>
                  <a:srgbClr val="3257B8"/>
                </a:solidFill>
                <a:latin typeface="Roboto Slab"/>
                <a:ea typeface="Roboto Slab"/>
                <a:cs typeface="Roboto Slab"/>
                <a:sym typeface="Roboto Slab"/>
              </a:rPr>
              <a:t>Node Centrality: Eigenvector Centrality </a:t>
            </a:r>
          </a:p>
          <a:p>
            <a:pPr algn="l">
              <a:lnSpc>
                <a:spcPts val="6937"/>
              </a:lnSpc>
            </a:pPr>
            <a:endParaRPr lang="en-US" sz="5562">
              <a:solidFill>
                <a:srgbClr val="3257B8"/>
              </a:solidFill>
              <a:latin typeface="Roboto Slab"/>
              <a:ea typeface="Roboto Slab"/>
              <a:cs typeface="Roboto Slab"/>
              <a:sym typeface="Roboto Slab"/>
            </a:endParaRPr>
          </a:p>
        </p:txBody>
      </p:sp>
      <p:sp>
        <p:nvSpPr>
          <p:cNvPr id="6" name="TextBox 6"/>
          <p:cNvSpPr txBox="1"/>
          <p:nvPr/>
        </p:nvSpPr>
        <p:spPr>
          <a:xfrm>
            <a:off x="771153" y="5075636"/>
            <a:ext cx="12436240" cy="1488022"/>
          </a:xfrm>
          <a:prstGeom prst="rect">
            <a:avLst/>
          </a:prstGeom>
        </p:spPr>
        <p:txBody>
          <a:bodyPr lIns="0" tIns="0" rIns="0" bIns="0" rtlCol="0" anchor="t">
            <a:spAutoFit/>
          </a:bodyPr>
          <a:lstStyle/>
          <a:p>
            <a:pPr algn="just">
              <a:lnSpc>
                <a:spcPts val="4032"/>
              </a:lnSpc>
            </a:pPr>
            <a:r>
              <a:rPr lang="en-US" sz="2499" dirty="0">
                <a:solidFill>
                  <a:srgbClr val="15213F"/>
                </a:solidFill>
                <a:latin typeface="Roboto"/>
                <a:ea typeface="Roboto"/>
                <a:cs typeface="Roboto"/>
                <a:sym typeface="Roboto"/>
              </a:rPr>
              <a:t>Using algebraic Spectral decomposition, it could be proven that this algorithm converges to the eigenvector. </a:t>
            </a:r>
          </a:p>
          <a:p>
            <a:pPr algn="just">
              <a:lnSpc>
                <a:spcPts val="4034"/>
              </a:lnSpc>
            </a:pPr>
            <a:endParaRPr lang="en-US" sz="2499" dirty="0">
              <a:solidFill>
                <a:srgbClr val="15213F"/>
              </a:solidFill>
              <a:latin typeface="Roboto"/>
              <a:ea typeface="Roboto"/>
              <a:cs typeface="Roboto"/>
              <a:sym typeface="Roboto"/>
            </a:endParaRPr>
          </a:p>
        </p:txBody>
      </p:sp>
      <p:sp>
        <p:nvSpPr>
          <p:cNvPr id="7" name="TextBox 7"/>
          <p:cNvSpPr txBox="1"/>
          <p:nvPr/>
        </p:nvSpPr>
        <p:spPr>
          <a:xfrm>
            <a:off x="771153" y="3800462"/>
            <a:ext cx="12613686" cy="983197"/>
          </a:xfrm>
          <a:prstGeom prst="rect">
            <a:avLst/>
          </a:prstGeom>
        </p:spPr>
        <p:txBody>
          <a:bodyPr lIns="0" tIns="0" rIns="0" bIns="0" rtlCol="0" anchor="t">
            <a:spAutoFit/>
          </a:bodyPr>
          <a:lstStyle/>
          <a:p>
            <a:pPr algn="just">
              <a:lnSpc>
                <a:spcPts val="4032"/>
              </a:lnSpc>
            </a:pPr>
            <a:r>
              <a:rPr lang="en-US" sz="2499" dirty="0">
                <a:solidFill>
                  <a:srgbClr val="15213F"/>
                </a:solidFill>
                <a:latin typeface="Roboto"/>
                <a:ea typeface="Roboto"/>
                <a:cs typeface="Roboto"/>
                <a:sym typeface="Roboto"/>
              </a:rPr>
              <a:t>The normalized vector we received after 4 iteration is : [0.32, 0.73, 0.71, 1.00, 0.75, 0.90].</a:t>
            </a:r>
          </a:p>
          <a:p>
            <a:pPr algn="just">
              <a:lnSpc>
                <a:spcPts val="4034"/>
              </a:lnSpc>
            </a:pPr>
            <a:endParaRPr lang="en-US" sz="2499" dirty="0">
              <a:solidFill>
                <a:srgbClr val="15213F"/>
              </a:solidFill>
              <a:latin typeface="Roboto"/>
              <a:ea typeface="Roboto"/>
              <a:cs typeface="Roboto"/>
              <a:sym typeface="Roboto"/>
            </a:endParaRPr>
          </a:p>
        </p:txBody>
      </p:sp>
      <p:sp>
        <p:nvSpPr>
          <p:cNvPr id="8" name="TextBox 8"/>
          <p:cNvSpPr txBox="1"/>
          <p:nvPr/>
        </p:nvSpPr>
        <p:spPr>
          <a:xfrm>
            <a:off x="771153" y="7944783"/>
            <a:ext cx="7931727" cy="1488022"/>
          </a:xfrm>
          <a:prstGeom prst="rect">
            <a:avLst/>
          </a:prstGeom>
        </p:spPr>
        <p:txBody>
          <a:bodyPr lIns="0" tIns="0" rIns="0" bIns="0" rtlCol="0" anchor="t">
            <a:spAutoFit/>
          </a:bodyPr>
          <a:lstStyle/>
          <a:p>
            <a:pPr algn="just">
              <a:lnSpc>
                <a:spcPts val="4032"/>
              </a:lnSpc>
            </a:pPr>
            <a:r>
              <a:rPr lang="en-US" sz="2499">
                <a:solidFill>
                  <a:srgbClr val="15213F"/>
                </a:solidFill>
                <a:latin typeface="Roboto"/>
                <a:ea typeface="Roboto"/>
                <a:cs typeface="Roboto"/>
                <a:sym typeface="Roboto"/>
              </a:rPr>
              <a:t>Green and yellow nodes are more central and blue nodes are less central.</a:t>
            </a:r>
          </a:p>
          <a:p>
            <a:pPr algn="just">
              <a:lnSpc>
                <a:spcPts val="4034"/>
              </a:lnSpc>
            </a:pPr>
            <a:endParaRPr lang="en-US" sz="2499">
              <a:solidFill>
                <a:srgbClr val="15213F"/>
              </a:solidFill>
              <a:latin typeface="Roboto"/>
              <a:ea typeface="Roboto"/>
              <a:cs typeface="Roboto"/>
              <a:sym typeface="Roboto"/>
            </a:endParaRPr>
          </a:p>
        </p:txBody>
      </p:sp>
      <p:sp>
        <p:nvSpPr>
          <p:cNvPr id="9" name="Номер слайда 8">
            <a:extLst>
              <a:ext uri="{FF2B5EF4-FFF2-40B4-BE49-F238E27FC236}">
                <a16:creationId xmlns:a16="http://schemas.microsoft.com/office/drawing/2014/main" id="{E516AE86-8C33-49E2-8EFA-AF7C46D03C1A}"/>
              </a:ext>
            </a:extLst>
          </p:cNvPr>
          <p:cNvSpPr>
            <a:spLocks noGrp="1"/>
          </p:cNvSpPr>
          <p:nvPr>
            <p:ph type="sldNum" sz="quarter" idx="12"/>
          </p:nvPr>
        </p:nvSpPr>
        <p:spPr>
          <a:xfrm>
            <a:off x="390153" y="9720337"/>
            <a:ext cx="381000" cy="387350"/>
          </a:xfrm>
        </p:spPr>
        <p:txBody>
          <a:bodyPr/>
          <a:lstStyle/>
          <a:p>
            <a:fld id="{B6F15528-21DE-4FAA-801E-634DDDAF4B2B}" type="slidenum">
              <a:rPr lang="en-US" sz="2000" smtClean="0"/>
              <a:pPr/>
              <a:t>8</a:t>
            </a:fld>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grpSp>
        <p:nvGrpSpPr>
          <p:cNvPr id="2" name="Group 2"/>
          <p:cNvGrpSpPr/>
          <p:nvPr/>
        </p:nvGrpSpPr>
        <p:grpSpPr>
          <a:xfrm>
            <a:off x="737992" y="2204293"/>
            <a:ext cx="407022" cy="496044"/>
            <a:chOff x="0" y="0"/>
            <a:chExt cx="542695" cy="661392"/>
          </a:xfrm>
        </p:grpSpPr>
        <p:sp>
          <p:nvSpPr>
            <p:cNvPr id="3" name="Freeform 3"/>
            <p:cNvSpPr/>
            <p:nvPr/>
          </p:nvSpPr>
          <p:spPr>
            <a:xfrm>
              <a:off x="0" y="0"/>
              <a:ext cx="542720" cy="661416"/>
            </a:xfrm>
            <a:custGeom>
              <a:avLst/>
              <a:gdLst/>
              <a:ahLst/>
              <a:cxnLst/>
              <a:rect l="l" t="t" r="r" b="b"/>
              <a:pathLst>
                <a:path w="542720" h="661416">
                  <a:moveTo>
                    <a:pt x="0" y="56769"/>
                  </a:moveTo>
                  <a:cubicBezTo>
                    <a:pt x="0" y="25400"/>
                    <a:pt x="20842" y="0"/>
                    <a:pt x="46581" y="0"/>
                  </a:cubicBezTo>
                  <a:lnTo>
                    <a:pt x="496134" y="0"/>
                  </a:lnTo>
                  <a:cubicBezTo>
                    <a:pt x="521874" y="0"/>
                    <a:pt x="542720" y="25400"/>
                    <a:pt x="542720" y="56769"/>
                  </a:cubicBezTo>
                  <a:lnTo>
                    <a:pt x="542720" y="604647"/>
                  </a:lnTo>
                  <a:cubicBezTo>
                    <a:pt x="542720" y="636016"/>
                    <a:pt x="521874" y="661416"/>
                    <a:pt x="496134" y="661416"/>
                  </a:cubicBezTo>
                  <a:lnTo>
                    <a:pt x="46581" y="661416"/>
                  </a:lnTo>
                  <a:cubicBezTo>
                    <a:pt x="20842" y="661416"/>
                    <a:pt x="0" y="636016"/>
                    <a:pt x="0" y="604647"/>
                  </a:cubicBezTo>
                  <a:close/>
                </a:path>
              </a:pathLst>
            </a:custGeom>
            <a:solidFill>
              <a:srgbClr val="E9ECF2"/>
            </a:solidFill>
          </p:spPr>
        </p:sp>
      </p:grpSp>
      <p:grpSp>
        <p:nvGrpSpPr>
          <p:cNvPr id="4" name="Group 4"/>
          <p:cNvGrpSpPr/>
          <p:nvPr/>
        </p:nvGrpSpPr>
        <p:grpSpPr>
          <a:xfrm>
            <a:off x="771153" y="4993812"/>
            <a:ext cx="407022" cy="496044"/>
            <a:chOff x="0" y="0"/>
            <a:chExt cx="542695" cy="661392"/>
          </a:xfrm>
        </p:grpSpPr>
        <p:sp>
          <p:nvSpPr>
            <p:cNvPr id="5" name="Freeform 5"/>
            <p:cNvSpPr/>
            <p:nvPr/>
          </p:nvSpPr>
          <p:spPr>
            <a:xfrm>
              <a:off x="0" y="0"/>
              <a:ext cx="542720" cy="661416"/>
            </a:xfrm>
            <a:custGeom>
              <a:avLst/>
              <a:gdLst/>
              <a:ahLst/>
              <a:cxnLst/>
              <a:rect l="l" t="t" r="r" b="b"/>
              <a:pathLst>
                <a:path w="542720" h="661416">
                  <a:moveTo>
                    <a:pt x="0" y="56769"/>
                  </a:moveTo>
                  <a:cubicBezTo>
                    <a:pt x="0" y="25400"/>
                    <a:pt x="20842" y="0"/>
                    <a:pt x="46581" y="0"/>
                  </a:cubicBezTo>
                  <a:lnTo>
                    <a:pt x="496134" y="0"/>
                  </a:lnTo>
                  <a:cubicBezTo>
                    <a:pt x="521874" y="0"/>
                    <a:pt x="542720" y="25400"/>
                    <a:pt x="542720" y="56769"/>
                  </a:cubicBezTo>
                  <a:lnTo>
                    <a:pt x="542720" y="604647"/>
                  </a:lnTo>
                  <a:cubicBezTo>
                    <a:pt x="542720" y="636016"/>
                    <a:pt x="521874" y="661416"/>
                    <a:pt x="496134" y="661416"/>
                  </a:cubicBezTo>
                  <a:lnTo>
                    <a:pt x="46581" y="661416"/>
                  </a:lnTo>
                  <a:cubicBezTo>
                    <a:pt x="20842" y="661416"/>
                    <a:pt x="0" y="636016"/>
                    <a:pt x="0" y="604647"/>
                  </a:cubicBezTo>
                  <a:close/>
                </a:path>
              </a:pathLst>
            </a:custGeom>
            <a:solidFill>
              <a:srgbClr val="E9ECF2"/>
            </a:solidFill>
          </p:spPr>
        </p:sp>
      </p:grpSp>
      <p:grpSp>
        <p:nvGrpSpPr>
          <p:cNvPr id="6" name="Group 6"/>
          <p:cNvGrpSpPr/>
          <p:nvPr/>
        </p:nvGrpSpPr>
        <p:grpSpPr>
          <a:xfrm>
            <a:off x="771153" y="7783330"/>
            <a:ext cx="407022" cy="496044"/>
            <a:chOff x="0" y="0"/>
            <a:chExt cx="542695" cy="661392"/>
          </a:xfrm>
        </p:grpSpPr>
        <p:sp>
          <p:nvSpPr>
            <p:cNvPr id="7" name="Freeform 7"/>
            <p:cNvSpPr/>
            <p:nvPr/>
          </p:nvSpPr>
          <p:spPr>
            <a:xfrm>
              <a:off x="0" y="0"/>
              <a:ext cx="542720" cy="661416"/>
            </a:xfrm>
            <a:custGeom>
              <a:avLst/>
              <a:gdLst/>
              <a:ahLst/>
              <a:cxnLst/>
              <a:rect l="l" t="t" r="r" b="b"/>
              <a:pathLst>
                <a:path w="542720" h="661416">
                  <a:moveTo>
                    <a:pt x="0" y="56769"/>
                  </a:moveTo>
                  <a:cubicBezTo>
                    <a:pt x="0" y="25400"/>
                    <a:pt x="20842" y="0"/>
                    <a:pt x="46581" y="0"/>
                  </a:cubicBezTo>
                  <a:lnTo>
                    <a:pt x="496134" y="0"/>
                  </a:lnTo>
                  <a:cubicBezTo>
                    <a:pt x="521874" y="0"/>
                    <a:pt x="542720" y="25400"/>
                    <a:pt x="542720" y="56769"/>
                  </a:cubicBezTo>
                  <a:lnTo>
                    <a:pt x="542720" y="604647"/>
                  </a:lnTo>
                  <a:cubicBezTo>
                    <a:pt x="542720" y="636016"/>
                    <a:pt x="521874" y="661416"/>
                    <a:pt x="496134" y="661416"/>
                  </a:cubicBezTo>
                  <a:lnTo>
                    <a:pt x="46581" y="661416"/>
                  </a:lnTo>
                  <a:cubicBezTo>
                    <a:pt x="20842" y="661416"/>
                    <a:pt x="0" y="636016"/>
                    <a:pt x="0" y="604647"/>
                  </a:cubicBezTo>
                  <a:close/>
                </a:path>
              </a:pathLst>
            </a:custGeom>
            <a:solidFill>
              <a:srgbClr val="E9ECF2"/>
            </a:solidFill>
          </p:spPr>
        </p:sp>
      </p:grpSp>
      <p:sp>
        <p:nvSpPr>
          <p:cNvPr id="8" name="Freeform 8"/>
          <p:cNvSpPr/>
          <p:nvPr/>
        </p:nvSpPr>
        <p:spPr>
          <a:xfrm>
            <a:off x="10663987" y="-139001"/>
            <a:ext cx="7624013" cy="10426001"/>
          </a:xfrm>
          <a:custGeom>
            <a:avLst/>
            <a:gdLst/>
            <a:ahLst/>
            <a:cxnLst/>
            <a:rect l="l" t="t" r="r" b="b"/>
            <a:pathLst>
              <a:path w="7624013" h="10426001">
                <a:moveTo>
                  <a:pt x="0" y="0"/>
                </a:moveTo>
                <a:lnTo>
                  <a:pt x="7624013" y="0"/>
                </a:lnTo>
                <a:lnTo>
                  <a:pt x="7624013" y="10426001"/>
                </a:lnTo>
                <a:lnTo>
                  <a:pt x="0" y="10426001"/>
                </a:lnTo>
                <a:lnTo>
                  <a:pt x="0" y="0"/>
                </a:lnTo>
                <a:close/>
              </a:path>
            </a:pathLst>
          </a:custGeom>
          <a:blipFill>
            <a:blip r:embed="rId3"/>
            <a:stretch>
              <a:fillRect/>
            </a:stretch>
          </a:blipFill>
        </p:spPr>
      </p:sp>
      <p:sp>
        <p:nvSpPr>
          <p:cNvPr id="9" name="TextBox 9"/>
          <p:cNvSpPr txBox="1"/>
          <p:nvPr/>
        </p:nvSpPr>
        <p:spPr>
          <a:xfrm>
            <a:off x="428253" y="588169"/>
            <a:ext cx="11665202" cy="862012"/>
          </a:xfrm>
          <a:prstGeom prst="rect">
            <a:avLst/>
          </a:prstGeom>
        </p:spPr>
        <p:txBody>
          <a:bodyPr lIns="0" tIns="0" rIns="0" bIns="0" rtlCol="0" anchor="t">
            <a:spAutoFit/>
          </a:bodyPr>
          <a:lstStyle/>
          <a:p>
            <a:pPr algn="l">
              <a:lnSpc>
                <a:spcPts val="6937"/>
              </a:lnSpc>
            </a:pPr>
            <a:r>
              <a:rPr lang="en-US" sz="5562">
                <a:solidFill>
                  <a:srgbClr val="3257B8"/>
                </a:solidFill>
                <a:latin typeface="Roboto Slab"/>
                <a:ea typeface="Roboto Slab"/>
                <a:cs typeface="Roboto Slab"/>
                <a:sym typeface="Roboto Slab"/>
              </a:rPr>
              <a:t>Gravity Models: Background</a:t>
            </a:r>
          </a:p>
        </p:txBody>
      </p:sp>
      <p:sp>
        <p:nvSpPr>
          <p:cNvPr id="10" name="TextBox 10"/>
          <p:cNvSpPr txBox="1"/>
          <p:nvPr/>
        </p:nvSpPr>
        <p:spPr>
          <a:xfrm>
            <a:off x="1411262" y="2080468"/>
            <a:ext cx="8986476" cy="1665089"/>
          </a:xfrm>
          <a:prstGeom prst="rect">
            <a:avLst/>
          </a:prstGeom>
        </p:spPr>
        <p:txBody>
          <a:bodyPr lIns="0" tIns="0" rIns="0" bIns="0" rtlCol="0" anchor="t">
            <a:spAutoFit/>
          </a:bodyPr>
          <a:lstStyle/>
          <a:p>
            <a:pPr algn="l">
              <a:lnSpc>
                <a:spcPts val="4437"/>
              </a:lnSpc>
            </a:pPr>
            <a:r>
              <a:rPr lang="en-US" sz="2750" dirty="0">
                <a:solidFill>
                  <a:srgbClr val="15213F"/>
                </a:solidFill>
                <a:latin typeface="Roboto"/>
                <a:ea typeface="Roboto"/>
                <a:cs typeface="Roboto"/>
                <a:sym typeface="Roboto"/>
              </a:rPr>
              <a:t>Inspired by Newton’s law of universal gravitation, where the gravitational force between objects depends on their mass and distance.</a:t>
            </a:r>
          </a:p>
        </p:txBody>
      </p:sp>
      <p:sp>
        <p:nvSpPr>
          <p:cNvPr id="11" name="TextBox 11"/>
          <p:cNvSpPr txBox="1"/>
          <p:nvPr/>
        </p:nvSpPr>
        <p:spPr>
          <a:xfrm>
            <a:off x="1410811" y="4950174"/>
            <a:ext cx="8986476" cy="1103180"/>
          </a:xfrm>
          <a:prstGeom prst="rect">
            <a:avLst/>
          </a:prstGeom>
        </p:spPr>
        <p:txBody>
          <a:bodyPr lIns="0" tIns="0" rIns="0" bIns="0" rtlCol="0" anchor="t">
            <a:spAutoFit/>
          </a:bodyPr>
          <a:lstStyle/>
          <a:p>
            <a:pPr algn="l">
              <a:lnSpc>
                <a:spcPts val="4437"/>
              </a:lnSpc>
            </a:pPr>
            <a:r>
              <a:rPr lang="en-US" sz="2750" dirty="0">
                <a:solidFill>
                  <a:srgbClr val="15213F"/>
                </a:solidFill>
                <a:latin typeface="Roboto"/>
                <a:ea typeface="Roboto"/>
                <a:cs typeface="Roboto"/>
                <a:sym typeface="Roboto"/>
              </a:rPr>
              <a:t>Each model redefines “mass”, “distance” and the “gravity coefficient” based on the elements it considers important.</a:t>
            </a:r>
          </a:p>
        </p:txBody>
      </p:sp>
      <p:sp>
        <p:nvSpPr>
          <p:cNvPr id="12" name="TextBox 12"/>
          <p:cNvSpPr txBox="1"/>
          <p:nvPr/>
        </p:nvSpPr>
        <p:spPr>
          <a:xfrm>
            <a:off x="1410811" y="7659505"/>
            <a:ext cx="8986476" cy="1665089"/>
          </a:xfrm>
          <a:prstGeom prst="rect">
            <a:avLst/>
          </a:prstGeom>
        </p:spPr>
        <p:txBody>
          <a:bodyPr lIns="0" tIns="0" rIns="0" bIns="0" rtlCol="0" anchor="t">
            <a:spAutoFit/>
          </a:bodyPr>
          <a:lstStyle/>
          <a:p>
            <a:pPr algn="l">
              <a:lnSpc>
                <a:spcPts val="4437"/>
              </a:lnSpc>
            </a:pPr>
            <a:r>
              <a:rPr lang="en-US" sz="2750" dirty="0">
                <a:solidFill>
                  <a:srgbClr val="15213F"/>
                </a:solidFill>
                <a:latin typeface="Roboto"/>
                <a:ea typeface="Roboto"/>
                <a:cs typeface="Roboto"/>
                <a:sym typeface="Roboto"/>
              </a:rPr>
              <a:t>The balance between mass and distance reflects a universal principle of how connections are influenced by size and proximity</a:t>
            </a:r>
          </a:p>
        </p:txBody>
      </p:sp>
      <p:sp>
        <p:nvSpPr>
          <p:cNvPr id="13" name="Номер слайда 12">
            <a:extLst>
              <a:ext uri="{FF2B5EF4-FFF2-40B4-BE49-F238E27FC236}">
                <a16:creationId xmlns:a16="http://schemas.microsoft.com/office/drawing/2014/main" id="{AF02B2C4-5565-41AD-9D3E-60830963D111}"/>
              </a:ext>
            </a:extLst>
          </p:cNvPr>
          <p:cNvSpPr>
            <a:spLocks noGrp="1"/>
          </p:cNvSpPr>
          <p:nvPr>
            <p:ph type="sldNum" sz="quarter" idx="12"/>
          </p:nvPr>
        </p:nvSpPr>
        <p:spPr>
          <a:xfrm>
            <a:off x="313953" y="9698831"/>
            <a:ext cx="457200" cy="387350"/>
          </a:xfrm>
        </p:spPr>
        <p:txBody>
          <a:bodyPr/>
          <a:lstStyle/>
          <a:p>
            <a:fld id="{B6F15528-21DE-4FAA-801E-634DDDAF4B2B}" type="slidenum">
              <a:rPr lang="en-US" sz="2000" smtClean="0"/>
              <a:pPr/>
              <a:t>9</a:t>
            </a:fld>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933</TotalTime>
  <Words>2442</Words>
  <Application>Microsoft Office PowerPoint</Application>
  <PresentationFormat>Произвольный</PresentationFormat>
  <Paragraphs>303</Paragraphs>
  <Slides>21</Slides>
  <Notes>20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21</vt:i4>
      </vt:variant>
    </vt:vector>
  </HeadingPairs>
  <TitlesOfParts>
    <vt:vector size="32" baseType="lpstr">
      <vt:lpstr>Calibri</vt:lpstr>
      <vt:lpstr>Arial</vt:lpstr>
      <vt:lpstr>Calibri (MS)</vt:lpstr>
      <vt:lpstr>Roboto Slab</vt:lpstr>
      <vt:lpstr>Roboto Slab Bold</vt:lpstr>
      <vt:lpstr>Roboto Bold</vt:lpstr>
      <vt:lpstr>Roboto</vt:lpstr>
      <vt:lpstr>Calibri (MS) Bold</vt:lpstr>
      <vt:lpstr>Assistant</vt:lpstr>
      <vt:lpstr>Arimo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Complex-Networks-and-Citation-Analysis (2).pptx</dc:title>
  <cp:lastModifiedBy>אנה גרמש</cp:lastModifiedBy>
  <cp:revision>84</cp:revision>
  <dcterms:created xsi:type="dcterms:W3CDTF">2006-08-16T00:00:00Z</dcterms:created>
  <dcterms:modified xsi:type="dcterms:W3CDTF">2025-02-03T14:48:10Z</dcterms:modified>
  <dc:identifier>DAGdqpeXXPU</dc:identifier>
</cp:coreProperties>
</file>